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8" r:id="rId3"/>
    <p:sldId id="257" r:id="rId4"/>
    <p:sldId id="286" r:id="rId5"/>
    <p:sldId id="281" r:id="rId6"/>
    <p:sldId id="258" r:id="rId7"/>
    <p:sldId id="287" r:id="rId8"/>
    <p:sldId id="278" r:id="rId9"/>
    <p:sldId id="283" r:id="rId10"/>
    <p:sldId id="271" r:id="rId11"/>
    <p:sldId id="284" r:id="rId12"/>
    <p:sldId id="275" r:id="rId13"/>
    <p:sldId id="277" r:id="rId14"/>
    <p:sldId id="262" r:id="rId15"/>
    <p:sldId id="263" r:id="rId16"/>
    <p:sldId id="264" r:id="rId17"/>
    <p:sldId id="266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7" autoAdjust="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AE6A1-57D7-43F8-8C1A-9859FCE4DBB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A8B49-F73D-4416-81CF-57566A5F2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0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8B49-F73D-4416-81CF-57566A5F20F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1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93BC-209B-4868-8001-9846442D4D34}" type="datetime1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2222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C08D-53E3-460B-8B09-FFD5E776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3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D137-045C-48F4-8A4D-FF5712C0D9AC}" type="datetime1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2222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C08D-53E3-460B-8B09-FFD5E776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95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4453-DD3D-45B0-AE4B-59916F104657}" type="datetime1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2222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C08D-53E3-460B-8B09-FFD5E776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C139-CA04-4D4C-BCB4-A1C909F136F0}" type="datetime1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2222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C08D-53E3-460B-8B09-FFD5E776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CA9-AF8D-40E7-B4EF-B068779B2909}" type="datetime1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2222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C08D-53E3-460B-8B09-FFD5E776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94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F07D-B9F6-4000-847F-05863C889B73}" type="datetime1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2222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C08D-53E3-460B-8B09-FFD5E776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0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4C0F-E2B7-4EFF-BE9F-CEFC03F9516C}" type="datetime1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2222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C08D-53E3-460B-8B09-FFD5E776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61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0B2B-F6E4-450F-80BD-A7520392E7C1}" type="datetime1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2222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C08D-53E3-460B-8B09-FFD5E776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06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B088-9916-49D5-9608-96A82A9C9535}" type="datetime1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2222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C08D-53E3-460B-8B09-FFD5E776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89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28F7-19FC-4347-A7E6-FA86176C796F}" type="datetime1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2222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C08D-53E3-460B-8B09-FFD5E776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67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6784-6654-4873-ABBD-5464BEC53880}" type="datetime1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2222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C08D-53E3-460B-8B09-FFD5E776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51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5DE9D-EF06-4F74-8D04-E2137CA556BD}" type="datetime1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2222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3C08D-53E3-460B-8B09-FFD5E776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39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e.unitrans-agency.com:808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service.unitrans-agency.com:8080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b56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ervice.unitrans-agency.com:808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2904963"/>
            <a:ext cx="7920880" cy="1280121"/>
          </a:xfrm>
        </p:spPr>
        <p:txBody>
          <a:bodyPr>
            <a:normAutofit/>
          </a:bodyPr>
          <a:lstStyle/>
          <a:p>
            <a:r>
              <a:rPr lang="zh-CN" altLang="en-US" sz="3000" b="1" dirty="0" smtClean="0"/>
              <a:t>进口换单网上预约流程及注意事项</a:t>
            </a:r>
            <a:r>
              <a:rPr lang="en-US" altLang="zh-CN" sz="3000" b="1" dirty="0" smtClean="0"/>
              <a:t/>
            </a:r>
            <a:br>
              <a:rPr lang="en-US" altLang="zh-CN" sz="3000" b="1" dirty="0" smtClean="0"/>
            </a:br>
            <a:r>
              <a:rPr lang="zh-CN" altLang="en-US" sz="1500" b="1" dirty="0" smtClean="0"/>
              <a:t>（</a:t>
            </a:r>
            <a:r>
              <a:rPr lang="en-US" altLang="zh-CN" sz="1500" b="1" dirty="0" smtClean="0"/>
              <a:t>2021.12.20</a:t>
            </a:r>
            <a:r>
              <a:rPr lang="zh-CN" altLang="en-US" sz="1500" b="1" dirty="0" smtClean="0"/>
              <a:t>更新）</a:t>
            </a:r>
            <a:endParaRPr lang="zh-CN" altLang="en-US" sz="15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43608" y="4437111"/>
            <a:ext cx="7128792" cy="15495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/>
            <a:r>
              <a:rPr lang="zh-CN" altLang="zh-CN" dirty="0" smtClean="0"/>
              <a:t>网站地址：</a:t>
            </a:r>
            <a:r>
              <a:rPr lang="en-US" altLang="zh-CN" dirty="0">
                <a:hlinkClick r:id="rId3"/>
              </a:rPr>
              <a:t>http://service.unitrans-agency.com:8080</a:t>
            </a:r>
            <a:r>
              <a:rPr lang="en-US" altLang="zh-CN" dirty="0" smtClean="0">
                <a:hlinkClick r:id="rId3"/>
              </a:rPr>
              <a:t>/</a:t>
            </a:r>
            <a:endParaRPr lang="en-US" altLang="zh-CN" dirty="0" smtClean="0"/>
          </a:p>
          <a:p>
            <a:pPr algn="l"/>
            <a:r>
              <a:rPr lang="zh-CN" altLang="zh-CN" dirty="0" smtClean="0"/>
              <a:t>换单地址：虹口区东大名路</a:t>
            </a:r>
            <a:r>
              <a:rPr lang="en-US" altLang="zh-CN" dirty="0" smtClean="0"/>
              <a:t>908</a:t>
            </a:r>
            <a:r>
              <a:rPr lang="zh-CN" altLang="zh-CN" dirty="0" smtClean="0"/>
              <a:t>号</a:t>
            </a:r>
            <a:r>
              <a:rPr lang="en-US" altLang="zh-CN" dirty="0" smtClean="0"/>
              <a:t>24</a:t>
            </a:r>
            <a:r>
              <a:rPr lang="zh-CN" altLang="zh-CN" dirty="0" smtClean="0"/>
              <a:t>楼</a:t>
            </a:r>
            <a:r>
              <a:rPr lang="en-US" altLang="zh-CN" dirty="0" smtClean="0"/>
              <a:t>5</a:t>
            </a:r>
            <a:r>
              <a:rPr lang="zh-CN" altLang="zh-CN" dirty="0" smtClean="0"/>
              <a:t>号窗口</a:t>
            </a:r>
            <a:r>
              <a:rPr lang="en-US" altLang="zh-CN" dirty="0" smtClean="0"/>
              <a:t>   </a:t>
            </a:r>
            <a:endParaRPr lang="zh-CN" altLang="zh-CN" dirty="0" smtClean="0"/>
          </a:p>
          <a:p>
            <a:pPr algn="l"/>
            <a:r>
              <a:rPr lang="zh-CN" altLang="zh-CN" dirty="0" smtClean="0"/>
              <a:t>换单咨询：</a:t>
            </a:r>
            <a:r>
              <a:rPr lang="en-US" altLang="zh-CN" dirty="0" smtClean="0"/>
              <a:t>65955713</a:t>
            </a:r>
            <a:r>
              <a:rPr lang="zh-CN" altLang="en-US" dirty="0" smtClean="0"/>
              <a:t>（窗口）</a:t>
            </a:r>
            <a:r>
              <a:rPr lang="en-US" altLang="zh-CN" dirty="0" smtClean="0"/>
              <a:t> / 65955703</a:t>
            </a:r>
            <a:r>
              <a:rPr lang="zh-CN" altLang="en-US" dirty="0" smtClean="0"/>
              <a:t>（窗口）</a:t>
            </a:r>
            <a:endParaRPr lang="zh-CN" altLang="zh-CN" dirty="0" smtClean="0"/>
          </a:p>
          <a:p>
            <a:pPr algn="l"/>
            <a:r>
              <a:rPr lang="zh-CN" altLang="zh-CN" dirty="0" smtClean="0"/>
              <a:t>办公时间：周一至周五，</a:t>
            </a:r>
            <a:r>
              <a:rPr lang="en-US" altLang="zh-CN" dirty="0" smtClean="0"/>
              <a:t>8</a:t>
            </a:r>
            <a:r>
              <a:rPr lang="zh-CN" altLang="zh-CN" dirty="0" smtClean="0"/>
              <a:t>：</a:t>
            </a:r>
            <a:r>
              <a:rPr lang="en-US" altLang="zh-CN" dirty="0" smtClean="0"/>
              <a:t>30~12</a:t>
            </a:r>
            <a:r>
              <a:rPr lang="zh-CN" altLang="zh-CN" dirty="0" smtClean="0"/>
              <a:t>：</a:t>
            </a:r>
            <a:r>
              <a:rPr lang="en-US" altLang="zh-CN" dirty="0" smtClean="0"/>
              <a:t>00  /13</a:t>
            </a:r>
            <a:r>
              <a:rPr lang="zh-CN" altLang="zh-CN" dirty="0" smtClean="0"/>
              <a:t>：</a:t>
            </a:r>
            <a:r>
              <a:rPr lang="en-US" altLang="zh-CN" dirty="0" smtClean="0"/>
              <a:t>30~17</a:t>
            </a:r>
            <a:r>
              <a:rPr lang="zh-CN" altLang="zh-CN" dirty="0" smtClean="0"/>
              <a:t>：</a:t>
            </a:r>
            <a:r>
              <a:rPr lang="en-US" altLang="zh-CN" dirty="0" smtClean="0"/>
              <a:t>30</a:t>
            </a:r>
          </a:p>
          <a:p>
            <a:pPr algn="l"/>
            <a:endParaRPr lang="en-US" altLang="zh-CN" dirty="0"/>
          </a:p>
          <a:p>
            <a:pPr algn="l"/>
            <a:endParaRPr lang="en-US" altLang="zh-CN" dirty="0" smtClean="0"/>
          </a:p>
          <a:p>
            <a:pPr algn="l"/>
            <a:endParaRPr lang="en-US" altLang="zh-CN" dirty="0"/>
          </a:p>
          <a:p>
            <a:pPr algn="l"/>
            <a:endParaRPr lang="en-US" altLang="zh-CN" dirty="0" smtClean="0"/>
          </a:p>
          <a:p>
            <a:pPr algn="l"/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2291526" y="1661896"/>
            <a:ext cx="5616624" cy="991039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1043608" y="1556750"/>
            <a:ext cx="1224136" cy="1096185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9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6" y="1052736"/>
            <a:ext cx="8496945" cy="53036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altLang="zh-CN" sz="1400" dirty="0" smtClean="0"/>
              <a:t>      </a:t>
            </a:r>
            <a:r>
              <a:rPr lang="zh-CN" altLang="en-US" sz="1400" dirty="0" smtClean="0"/>
              <a:t>可以</a:t>
            </a:r>
            <a:r>
              <a:rPr lang="zh-CN" altLang="en-US" sz="1400" dirty="0"/>
              <a:t>先至</a:t>
            </a:r>
            <a:r>
              <a:rPr lang="en-US" altLang="zh-CN" sz="1400" dirty="0"/>
              <a:t>EDO</a:t>
            </a:r>
            <a:r>
              <a:rPr lang="zh-CN" altLang="en-US" sz="1400" dirty="0"/>
              <a:t>网站查询</a:t>
            </a:r>
            <a:r>
              <a:rPr lang="zh-CN" altLang="en-US" sz="1400" dirty="0" smtClean="0"/>
              <a:t>车队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放箱公司是否</a:t>
            </a:r>
            <a:r>
              <a:rPr lang="zh-CN" altLang="en-US" sz="1400" dirty="0"/>
              <a:t>已注册</a:t>
            </a:r>
            <a:r>
              <a:rPr lang="zh-CN" altLang="en-US" sz="1400" dirty="0" smtClean="0"/>
              <a:t>成功（</a:t>
            </a:r>
            <a:r>
              <a:rPr lang="en-US" altLang="zh-CN" sz="1400" dirty="0"/>
              <a:t> http://edo.sipg.com.cn </a:t>
            </a:r>
            <a:r>
              <a:rPr lang="zh-CN" altLang="en-US" sz="1400" dirty="0" smtClean="0"/>
              <a:t>）</a:t>
            </a:r>
            <a:endParaRPr lang="en-US" altLang="zh-CN" sz="1600" dirty="0"/>
          </a:p>
          <a:p>
            <a:pPr marL="0" lvl="0" indent="0" algn="ctr">
              <a:buNone/>
            </a:pPr>
            <a:r>
              <a:rPr lang="en-US" altLang="zh-CN" sz="1400" b="1" dirty="0" smtClean="0"/>
              <a:t>     </a:t>
            </a:r>
            <a:r>
              <a:rPr lang="zh-CN" altLang="en-US" sz="1400" dirty="0" smtClean="0">
                <a:solidFill>
                  <a:srgbClr val="FF0000"/>
                </a:solidFill>
              </a:rPr>
              <a:t>   注意：客户状态必须显示</a:t>
            </a:r>
            <a:r>
              <a:rPr lang="en-US" altLang="zh-CN" sz="1400" dirty="0" smtClean="0">
                <a:solidFill>
                  <a:srgbClr val="FF0000"/>
                </a:solidFill>
              </a:rPr>
              <a:t>3</a:t>
            </a:r>
            <a:r>
              <a:rPr lang="zh-CN" altLang="en-US" sz="1400" dirty="0" smtClean="0">
                <a:solidFill>
                  <a:srgbClr val="FF0000"/>
                </a:solidFill>
              </a:rPr>
              <a:t>个</a:t>
            </a:r>
            <a:r>
              <a:rPr lang="en-US" altLang="zh-CN" sz="1400" dirty="0" smtClean="0">
                <a:solidFill>
                  <a:srgbClr val="FF0000"/>
                </a:solidFill>
              </a:rPr>
              <a:t>Y</a:t>
            </a:r>
            <a:r>
              <a:rPr lang="zh-CN" altLang="en-US" sz="1400" dirty="0" smtClean="0">
                <a:solidFill>
                  <a:srgbClr val="FF0000"/>
                </a:solidFill>
              </a:rPr>
              <a:t>，才能正常做授权，否则将无法授权</a:t>
            </a:r>
            <a:r>
              <a:rPr lang="en-US" altLang="zh-CN" sz="1400" dirty="0" smtClean="0">
                <a:solidFill>
                  <a:srgbClr val="FF0000"/>
                </a:solidFill>
              </a:rPr>
              <a:t>(</a:t>
            </a:r>
            <a:r>
              <a:rPr lang="zh-CN" altLang="en-US" sz="1400" dirty="0" smtClean="0">
                <a:solidFill>
                  <a:srgbClr val="FF0000"/>
                </a:solidFill>
              </a:rPr>
              <a:t>见下图）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zh-CN" altLang="zh-CN" sz="14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07" y="1772816"/>
            <a:ext cx="8005182" cy="4104456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419872" y="395223"/>
            <a:ext cx="1744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EDO</a:t>
            </a:r>
            <a:r>
              <a:rPr lang="zh-CN" alt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授权</a:t>
            </a:r>
            <a:endParaRPr lang="en-US" altLang="zh-CN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14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0957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预约完成提单信息会“暂时消失”，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我司收到换单资料并审核完毕后，提单信息会重新出现即可授权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400" b="1" dirty="0" smtClean="0"/>
              <a:t>1.     </a:t>
            </a:r>
            <a:r>
              <a:rPr lang="zh-CN" altLang="en-US" sz="1400" b="1" dirty="0" smtClean="0"/>
              <a:t>使用用户名密码登录，进入电子提货单授权页面</a:t>
            </a:r>
            <a:endParaRPr lang="en-US" altLang="zh-CN" sz="1400" b="1" dirty="0" smtClean="0"/>
          </a:p>
          <a:p>
            <a:pPr marL="0" indent="0">
              <a:buNone/>
            </a:pPr>
            <a:r>
              <a:rPr lang="en-US" altLang="zh-CN" sz="1400" dirty="0" smtClean="0">
                <a:solidFill>
                  <a:srgbClr val="FF0000"/>
                </a:solidFill>
              </a:rPr>
              <a:t>           </a:t>
            </a:r>
            <a:r>
              <a:rPr lang="zh-CN" altLang="en-US" sz="1400" dirty="0" smtClean="0">
                <a:solidFill>
                  <a:srgbClr val="FF0000"/>
                </a:solidFill>
              </a:rPr>
              <a:t>请务必保证预约时登录的用户名与授权时登录的用户名保持一致，否则可能无法找到你的授权信息。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b="1" dirty="0" smtClean="0"/>
          </a:p>
          <a:p>
            <a:pPr marL="0" indent="0">
              <a:buNone/>
            </a:pPr>
            <a:endParaRPr lang="en-US" altLang="zh-CN" sz="1400" dirty="0" smtClean="0"/>
          </a:p>
          <a:p>
            <a:pPr>
              <a:buAutoNum type="arabicPeriod" startAt="3"/>
            </a:pPr>
            <a:endParaRPr lang="en-US" altLang="zh-CN" sz="1400" dirty="0" smtClean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r>
              <a:rPr lang="en-US" altLang="zh-CN" sz="1400" dirty="0"/>
              <a:t> </a:t>
            </a:r>
            <a:r>
              <a:rPr lang="en-US" altLang="zh-CN" sz="1400" dirty="0" smtClean="0"/>
              <a:t>       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8352928" cy="223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556792"/>
            <a:ext cx="5419048" cy="2066667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59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0957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CN" sz="1400" dirty="0" smtClean="0"/>
              <a:t> </a:t>
            </a:r>
            <a:r>
              <a:rPr lang="en-US" altLang="zh-CN" sz="1400" b="1" dirty="0" smtClean="0"/>
              <a:t>2.     </a:t>
            </a:r>
            <a:r>
              <a:rPr lang="zh-CN" altLang="en-US" sz="1400" b="1" dirty="0" smtClean="0"/>
              <a:t>我司收到换单资料并审核完成后，</a:t>
            </a:r>
            <a:r>
              <a:rPr lang="zh-CN" altLang="zh-CN" sz="1400" b="1" dirty="0" smtClean="0"/>
              <a:t>我</a:t>
            </a:r>
            <a:r>
              <a:rPr lang="zh-CN" altLang="zh-CN" sz="1400" b="1" dirty="0"/>
              <a:t>司</a:t>
            </a:r>
            <a:r>
              <a:rPr lang="zh-CN" altLang="zh-CN" sz="1400" b="1" dirty="0" smtClean="0"/>
              <a:t>会</a:t>
            </a:r>
            <a:r>
              <a:rPr lang="zh-CN" altLang="en-US" sz="1400" b="1" dirty="0"/>
              <a:t>发送</a:t>
            </a:r>
            <a:r>
              <a:rPr lang="en-US" altLang="zh-CN" sz="1400" b="1" dirty="0" smtClean="0"/>
              <a:t>EDO</a:t>
            </a:r>
            <a:r>
              <a:rPr lang="zh-CN" altLang="zh-CN" sz="1400" b="1" dirty="0"/>
              <a:t>报文信息</a:t>
            </a:r>
            <a:r>
              <a:rPr lang="zh-CN" altLang="zh-CN" sz="1400" b="1" dirty="0" smtClean="0"/>
              <a:t>。</a:t>
            </a:r>
            <a:endParaRPr lang="en-US" altLang="zh-CN" sz="1400" b="1" dirty="0" smtClean="0"/>
          </a:p>
          <a:p>
            <a:pPr marL="0" indent="0">
              <a:buNone/>
            </a:pPr>
            <a:r>
              <a:rPr lang="en-US" altLang="zh-CN" sz="1400" dirty="0"/>
              <a:t> </a:t>
            </a:r>
            <a:r>
              <a:rPr lang="en-US" altLang="zh-CN" sz="1400" dirty="0" smtClean="0"/>
              <a:t>       </a:t>
            </a:r>
            <a:r>
              <a:rPr lang="en-US" altLang="zh-CN" sz="1400" dirty="0" smtClean="0">
                <a:solidFill>
                  <a:srgbClr val="FF0000"/>
                </a:solidFill>
              </a:rPr>
              <a:t>   </a:t>
            </a:r>
            <a:r>
              <a:rPr lang="zh-CN" altLang="en-US" sz="1400" dirty="0" smtClean="0">
                <a:solidFill>
                  <a:srgbClr val="FF0000"/>
                </a:solidFill>
              </a:rPr>
              <a:t>当看到“</a:t>
            </a:r>
            <a:r>
              <a:rPr lang="en-US" altLang="zh-CN" sz="1400" dirty="0" smtClean="0">
                <a:solidFill>
                  <a:srgbClr val="FF0000"/>
                </a:solidFill>
              </a:rPr>
              <a:t>EDO</a:t>
            </a:r>
            <a:r>
              <a:rPr lang="zh-CN" altLang="en-US" sz="1400" dirty="0" smtClean="0">
                <a:solidFill>
                  <a:srgbClr val="FF0000"/>
                </a:solidFill>
              </a:rPr>
              <a:t>回执”栏为“成功”后，即可开始“授权”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400" b="1" dirty="0" smtClean="0"/>
              <a:t>3</a:t>
            </a:r>
            <a:r>
              <a:rPr lang="en-US" altLang="zh-CN" sz="1400" b="1" dirty="0"/>
              <a:t>.    </a:t>
            </a:r>
            <a:r>
              <a:rPr lang="zh-CN" altLang="en-US" sz="1400" b="1" dirty="0"/>
              <a:t>选择需要授权的提单号，点击“发送</a:t>
            </a:r>
            <a:r>
              <a:rPr lang="en-US" altLang="zh-CN" sz="1400" b="1" dirty="0"/>
              <a:t>EDO</a:t>
            </a:r>
            <a:r>
              <a:rPr lang="zh-CN" altLang="en-US" sz="1400" b="1" dirty="0"/>
              <a:t>授权”出现以下页面</a:t>
            </a:r>
            <a:endParaRPr lang="en-US" altLang="zh-CN" sz="1400" b="1" dirty="0"/>
          </a:p>
          <a:p>
            <a:pPr marL="0" indent="0">
              <a:buNone/>
            </a:pPr>
            <a:r>
              <a:rPr lang="zh-CN" altLang="en-US" sz="1400" dirty="0">
                <a:solidFill>
                  <a:srgbClr val="FF0000"/>
                </a:solidFill>
              </a:rPr>
              <a:t>          输入已在上港备案过的车队代码或名称，确认</a:t>
            </a:r>
            <a:r>
              <a:rPr lang="zh-CN" altLang="en-US" sz="1400" dirty="0" smtClean="0">
                <a:solidFill>
                  <a:srgbClr val="FF0000"/>
                </a:solidFill>
              </a:rPr>
              <a:t>发送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400" b="1" dirty="0" smtClean="0"/>
              <a:t>4</a:t>
            </a:r>
            <a:r>
              <a:rPr lang="en-US" altLang="zh-CN" sz="1400" b="1" dirty="0"/>
              <a:t>.     </a:t>
            </a:r>
            <a:r>
              <a:rPr lang="zh-CN" altLang="en-US" sz="1400" b="1" dirty="0"/>
              <a:t>发送后请持续关注“授权回执”栏，直到变为“授权成功”，说明已成功。</a:t>
            </a:r>
            <a:endParaRPr lang="en-US" altLang="zh-CN" sz="1400" b="1" dirty="0"/>
          </a:p>
          <a:p>
            <a:pPr mar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400" dirty="0" smtClean="0"/>
              <a:t>   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5" y="836712"/>
            <a:ext cx="7848871" cy="17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852936"/>
            <a:ext cx="3213061" cy="127898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5" y="4780309"/>
            <a:ext cx="7704856" cy="138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11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933410"/>
              </p:ext>
            </p:extLst>
          </p:nvPr>
        </p:nvGraphicFramePr>
        <p:xfrm>
          <a:off x="1112770" y="3395156"/>
          <a:ext cx="7200800" cy="2929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2047">
                  <a:extLst>
                    <a:ext uri="{9D8B030D-6E8A-4147-A177-3AD203B41FA5}">
                      <a16:colId xmlns:a16="http://schemas.microsoft.com/office/drawing/2014/main" val="3196055576"/>
                    </a:ext>
                  </a:extLst>
                </a:gridCol>
                <a:gridCol w="4788753">
                  <a:extLst>
                    <a:ext uri="{9D8B030D-6E8A-4147-A177-3AD203B41FA5}">
                      <a16:colId xmlns:a16="http://schemas.microsoft.com/office/drawing/2014/main" val="2219624948"/>
                    </a:ext>
                  </a:extLst>
                </a:gridCol>
              </a:tblGrid>
              <a:tr h="280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保函名称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适用船公司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6261668"/>
                  </a:ext>
                </a:extLst>
              </a:tr>
              <a:tr h="4394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tx1"/>
                          </a:solidFill>
                          <a:effectLst/>
                        </a:rPr>
                        <a:t>“进口 </a:t>
                      </a:r>
                      <a:r>
                        <a:rPr lang="en-US" alt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长</a:t>
                      </a:r>
                      <a:r>
                        <a:rPr lang="zh-CN" sz="1200" kern="0" dirty="0">
                          <a:solidFill>
                            <a:schemeClr val="tx1"/>
                          </a:solidFill>
                          <a:effectLst/>
                        </a:rPr>
                        <a:t>荣 电放保函”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tx1"/>
                          </a:solidFill>
                          <a:effectLst/>
                        </a:rPr>
                        <a:t>长荣</a:t>
                      </a: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EVG   </a:t>
                      </a:r>
                      <a:r>
                        <a:rPr lang="zh-CN" sz="1200" u="sng" kern="0" dirty="0">
                          <a:solidFill>
                            <a:srgbClr val="FF0000"/>
                          </a:solidFill>
                          <a:effectLst/>
                        </a:rPr>
                        <a:t>长荣电放保函必须填妥船名航次提单号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34798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tx1"/>
                          </a:solidFill>
                          <a:effectLst/>
                        </a:rPr>
                        <a:t>“进口 </a:t>
                      </a:r>
                      <a:r>
                        <a:rPr lang="en-US" alt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阳明 </a:t>
                      </a:r>
                      <a:r>
                        <a:rPr lang="zh-CN" sz="1200" kern="0" dirty="0">
                          <a:solidFill>
                            <a:schemeClr val="tx1"/>
                          </a:solidFill>
                          <a:effectLst/>
                        </a:rPr>
                        <a:t>电放保函”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tx1"/>
                          </a:solidFill>
                          <a:effectLst/>
                        </a:rPr>
                        <a:t>阳明</a:t>
                      </a: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YML   </a:t>
                      </a:r>
                      <a:r>
                        <a:rPr lang="zh-CN" sz="1200" u="sng" kern="0" dirty="0">
                          <a:solidFill>
                            <a:srgbClr val="FF0000"/>
                          </a:solidFill>
                          <a:effectLst/>
                        </a:rPr>
                        <a:t>中联与</a:t>
                      </a:r>
                      <a:r>
                        <a:rPr lang="en-US" sz="1200" u="sng" kern="0" dirty="0" smtClean="0">
                          <a:solidFill>
                            <a:srgbClr val="FF0000"/>
                          </a:solidFill>
                          <a:effectLst/>
                        </a:rPr>
                        <a:t>YML</a:t>
                      </a:r>
                      <a:r>
                        <a:rPr lang="zh-CN" sz="1200" u="sng" kern="0" dirty="0" smtClean="0">
                          <a:solidFill>
                            <a:srgbClr val="FF0000"/>
                          </a:solidFill>
                          <a:effectLst/>
                        </a:rPr>
                        <a:t>保函通用</a:t>
                      </a:r>
                      <a:r>
                        <a:rPr lang="zh-CN" sz="1200" u="sng" kern="0" dirty="0">
                          <a:solidFill>
                            <a:srgbClr val="FF0000"/>
                          </a:solidFill>
                          <a:effectLst/>
                        </a:rPr>
                        <a:t>，请二选一使用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213797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tx1"/>
                          </a:solidFill>
                          <a:effectLst/>
                        </a:rPr>
                        <a:t>“</a:t>
                      </a:r>
                      <a:r>
                        <a:rPr 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进口</a:t>
                      </a:r>
                      <a:r>
                        <a:rPr lang="en-US" alt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zh-CN" sz="1200" kern="0" dirty="0">
                          <a:solidFill>
                            <a:schemeClr val="tx1"/>
                          </a:solidFill>
                          <a:effectLst/>
                        </a:rPr>
                        <a:t>德圣 电放保函”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tx1"/>
                          </a:solidFill>
                          <a:effectLst/>
                        </a:rPr>
                        <a:t>德圣（德翔）</a:t>
                      </a: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TSL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9865423"/>
                  </a:ext>
                </a:extLst>
              </a:tr>
              <a:tr h="9437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tx1"/>
                          </a:solidFill>
                          <a:effectLst/>
                        </a:rPr>
                        <a:t>“进口 </a:t>
                      </a:r>
                      <a:r>
                        <a:rPr lang="en-US" alt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中</a:t>
                      </a:r>
                      <a:r>
                        <a:rPr lang="zh-CN" sz="1200" kern="0" dirty="0">
                          <a:solidFill>
                            <a:schemeClr val="tx1"/>
                          </a:solidFill>
                          <a:effectLst/>
                        </a:rPr>
                        <a:t>联 </a:t>
                      </a:r>
                      <a:r>
                        <a:rPr lang="en-US" alt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电</a:t>
                      </a:r>
                      <a:r>
                        <a:rPr lang="zh-CN" sz="1200" kern="0" dirty="0">
                          <a:solidFill>
                            <a:schemeClr val="tx1"/>
                          </a:solidFill>
                          <a:effectLst/>
                        </a:rPr>
                        <a:t>放保函</a:t>
                      </a:r>
                      <a:r>
                        <a:rPr 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r>
                        <a:rPr lang="zh-CN" altLang="en-US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迈瑞特斯海运</a:t>
                      </a:r>
                      <a:r>
                        <a:rPr lang="en-US" alt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MTS</a:t>
                      </a:r>
                      <a:r>
                        <a:rPr lang="zh-CN" altLang="en-US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海洋</a:t>
                      </a:r>
                      <a:r>
                        <a:rPr lang="zh-CN" sz="1200" kern="0" dirty="0">
                          <a:solidFill>
                            <a:schemeClr val="tx1"/>
                          </a:solidFill>
                          <a:effectLst/>
                        </a:rPr>
                        <a:t>网联</a:t>
                      </a: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ONE</a:t>
                      </a:r>
                      <a:r>
                        <a:rPr lang="zh-CN" sz="1200" kern="0" dirty="0">
                          <a:solidFill>
                            <a:schemeClr val="tx1"/>
                          </a:solidFill>
                          <a:effectLst/>
                        </a:rPr>
                        <a:t>、运达</a:t>
                      </a: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IAL</a:t>
                      </a:r>
                      <a:r>
                        <a:rPr 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CN" altLang="en-US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高丽</a:t>
                      </a:r>
                      <a:r>
                        <a:rPr lang="en-US" alt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KMTC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zh-CN" sz="1200" kern="0" dirty="0">
                          <a:solidFill>
                            <a:schemeClr val="tx1"/>
                          </a:solidFill>
                          <a:effectLst/>
                        </a:rPr>
                        <a:t>赫伯罗特</a:t>
                      </a: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HLC</a:t>
                      </a:r>
                      <a:r>
                        <a:rPr lang="zh-CN" sz="1200" kern="0" dirty="0">
                          <a:solidFill>
                            <a:schemeClr val="tx1"/>
                          </a:solidFill>
                          <a:effectLst/>
                        </a:rPr>
                        <a:t>、阳明</a:t>
                      </a:r>
                      <a:r>
                        <a:rPr lang="en-US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YML</a:t>
                      </a:r>
                      <a:r>
                        <a:rPr lang="zh-CN" altLang="en-US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、环世捷运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9292793"/>
                  </a:ext>
                </a:extLst>
              </a:tr>
              <a:tr h="545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“进口 中联 </a:t>
                      </a:r>
                      <a:r>
                        <a:rPr lang="en-US" alt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EDO</a:t>
                      </a:r>
                      <a:r>
                        <a:rPr lang="zh-CN" altLang="en-US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授权委托书</a:t>
                      </a:r>
                      <a:r>
                        <a:rPr lang="zh-CN" altLang="zh-CN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endParaRPr lang="zh-CN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200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当提单收货人与办理换单业务公司不一致时，需提供</a:t>
                      </a:r>
                      <a:endParaRPr lang="zh-CN" sz="12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933821"/>
                  </a:ext>
                </a:extLst>
              </a:tr>
            </a:tbl>
          </a:graphicData>
        </a:graphic>
      </p:graphicFrame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28803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zh-CN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r>
              <a:rPr lang="zh-CN" altLang="zh-CN" sz="1400" dirty="0" smtClean="0"/>
              <a:t>网址：</a:t>
            </a:r>
            <a:r>
              <a:rPr lang="en-US" altLang="zh-CN" sz="1600" dirty="0">
                <a:hlinkClick r:id="rId2"/>
              </a:rPr>
              <a:t>http://service.unitrans-agency.com:8080</a:t>
            </a:r>
            <a:r>
              <a:rPr lang="en-US" altLang="zh-CN" sz="1600" dirty="0" smtClean="0">
                <a:hlinkClick r:id="rId2"/>
              </a:rPr>
              <a:t>/</a:t>
            </a:r>
            <a:endParaRPr lang="en-US" altLang="zh-CN" sz="1400" b="1" dirty="0"/>
          </a:p>
          <a:p>
            <a:pPr marL="0" indent="0" algn="ctr">
              <a:buNone/>
            </a:pPr>
            <a:endParaRPr lang="en-US" altLang="zh-CN" sz="1400" b="1" dirty="0" smtClean="0"/>
          </a:p>
          <a:p>
            <a:pPr marL="0" indent="0" algn="ctr">
              <a:buNone/>
            </a:pPr>
            <a:endParaRPr lang="en-US" altLang="zh-CN" sz="1400" b="1" dirty="0"/>
          </a:p>
          <a:p>
            <a:pPr marL="0" indent="0" algn="ctr">
              <a:buNone/>
            </a:pPr>
            <a:endParaRPr lang="en-US" altLang="zh-CN" sz="1400" b="1" dirty="0" smtClean="0"/>
          </a:p>
          <a:p>
            <a:pPr marL="0" indent="0" algn="ctr">
              <a:buNone/>
            </a:pPr>
            <a:endParaRPr lang="en-US" altLang="zh-CN" sz="1400" b="1" dirty="0"/>
          </a:p>
          <a:p>
            <a:pPr marL="0" indent="0" algn="ctr">
              <a:buNone/>
            </a:pPr>
            <a:endParaRPr lang="en-US" altLang="zh-CN" sz="1400" b="1" dirty="0" smtClean="0"/>
          </a:p>
          <a:p>
            <a:pPr marL="0" indent="0" algn="ctr">
              <a:buNone/>
            </a:pPr>
            <a:endParaRPr lang="en-US" altLang="zh-CN" sz="1400" b="1" dirty="0"/>
          </a:p>
          <a:p>
            <a:pPr marL="0" indent="0" algn="ctr">
              <a:buNone/>
            </a:pPr>
            <a:endParaRPr lang="en-US" altLang="zh-CN" sz="1400" b="1" dirty="0" smtClean="0"/>
          </a:p>
          <a:p>
            <a:pPr marL="0" indent="0" algn="ctr">
              <a:buNone/>
            </a:pPr>
            <a:endParaRPr lang="en-US" altLang="zh-CN" sz="1400" b="1" dirty="0"/>
          </a:p>
          <a:p>
            <a:pPr marL="0" indent="0" algn="ctr">
              <a:buNone/>
            </a:pPr>
            <a:endParaRPr lang="en-US" altLang="zh-CN" sz="1400" b="1" dirty="0" smtClean="0"/>
          </a:p>
          <a:p>
            <a:pPr marL="0" indent="0" algn="ctr">
              <a:buNone/>
            </a:pPr>
            <a:endParaRPr lang="en-US" altLang="zh-CN" sz="1400" b="1" dirty="0"/>
          </a:p>
          <a:p>
            <a:pPr marL="0" indent="0" algn="ctr">
              <a:buNone/>
            </a:pPr>
            <a:endParaRPr lang="en-US" altLang="zh-CN" sz="1400" b="1" dirty="0" smtClean="0"/>
          </a:p>
          <a:p>
            <a:pPr marL="0" indent="0" algn="ctr">
              <a:buNone/>
            </a:pPr>
            <a:endParaRPr lang="en-US" altLang="zh-CN" sz="1400" b="1" dirty="0"/>
          </a:p>
          <a:p>
            <a:pPr marL="0" indent="0" algn="ctr">
              <a:buNone/>
            </a:pPr>
            <a:endParaRPr lang="en-US" altLang="zh-CN" sz="1400" b="1" dirty="0" smtClean="0"/>
          </a:p>
          <a:p>
            <a:pPr marL="0" indent="0" algn="ctr">
              <a:buNone/>
            </a:pPr>
            <a:endParaRPr lang="en-US" altLang="zh-CN" sz="1400" b="1" dirty="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830431" y="424190"/>
            <a:ext cx="74831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CN" altLang="en-US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进口</a:t>
            </a:r>
            <a:r>
              <a:rPr lang="zh-CN" alt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换单电放</a:t>
            </a:r>
            <a:r>
              <a:rPr lang="zh-CN" altLang="en-US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保函及</a:t>
            </a:r>
            <a:r>
              <a:rPr lang="en-US" altLang="zh-CN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EDO</a:t>
            </a:r>
            <a:r>
              <a:rPr lang="zh-CN" altLang="en-US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授权委托书使用说明</a:t>
            </a:r>
            <a:endParaRPr lang="zh-CN" altLang="en-U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" name="图片 19"/>
          <p:cNvPicPr/>
          <p:nvPr/>
        </p:nvPicPr>
        <p:blipFill>
          <a:blip r:embed="rId3"/>
          <a:stretch>
            <a:fillRect/>
          </a:stretch>
        </p:blipFill>
        <p:spPr>
          <a:xfrm>
            <a:off x="1475656" y="1393076"/>
            <a:ext cx="5982970" cy="1963916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94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Autofit/>
          </a:bodyPr>
          <a:lstStyle/>
          <a:p>
            <a:r>
              <a:rPr lang="zh-CN" altLang="zh-CN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注意</a:t>
            </a:r>
            <a:r>
              <a:rPr lang="zh-CN" altLang="zh-CN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事项</a:t>
            </a:r>
            <a:r>
              <a:rPr lang="en-US" altLang="zh-CN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CN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CN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zh-CN" altLang="zh-CN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希望各位客户能仔细阅读</a:t>
            </a:r>
            <a:r>
              <a:rPr lang="en-US" altLang="zh-CN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5860" y="1348428"/>
            <a:ext cx="8712968" cy="3168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1400" b="1" dirty="0"/>
              <a:t>换单费用明细：</a:t>
            </a:r>
            <a:r>
              <a:rPr lang="zh-CN" altLang="zh-CN" sz="1400" dirty="0"/>
              <a:t>一般可在船舶到港前</a:t>
            </a:r>
            <a:r>
              <a:rPr lang="en-US" altLang="zh-CN" sz="1400" dirty="0"/>
              <a:t>0.5-1</a:t>
            </a:r>
            <a:r>
              <a:rPr lang="zh-CN" altLang="zh-CN" sz="1400" dirty="0"/>
              <a:t>天左右在预约界面查询到。</a:t>
            </a:r>
          </a:p>
          <a:p>
            <a:pPr lvl="0">
              <a:lnSpc>
                <a:spcPct val="150000"/>
              </a:lnSpc>
            </a:pPr>
            <a:r>
              <a:rPr lang="zh-CN" altLang="zh-CN" sz="1400" b="1" dirty="0"/>
              <a:t>换单</a:t>
            </a:r>
            <a:r>
              <a:rPr lang="zh-CN" altLang="zh-CN" sz="1400" b="1" dirty="0" smtClean="0"/>
              <a:t>费</a:t>
            </a:r>
            <a:r>
              <a:rPr lang="zh-CN" altLang="en-US" sz="1400" b="1" dirty="0"/>
              <a:t>付</a:t>
            </a:r>
            <a:r>
              <a:rPr lang="zh-CN" altLang="en-US" sz="1400" b="1" dirty="0" smtClean="0"/>
              <a:t>费方式</a:t>
            </a:r>
            <a:r>
              <a:rPr lang="zh-CN" altLang="zh-CN" sz="1400" b="1" dirty="0" smtClean="0"/>
              <a:t>：</a:t>
            </a:r>
            <a:r>
              <a:rPr lang="zh-CN" altLang="zh-CN" sz="1400" dirty="0" smtClean="0"/>
              <a:t>东方</a:t>
            </a:r>
            <a:r>
              <a:rPr lang="zh-CN" altLang="zh-CN" sz="1400" dirty="0"/>
              <a:t>支付</a:t>
            </a:r>
            <a:r>
              <a:rPr lang="zh-CN" altLang="zh-CN" sz="1400" dirty="0" smtClean="0"/>
              <a:t>，</a:t>
            </a:r>
            <a:r>
              <a:rPr lang="zh-CN" altLang="en-US" sz="1400" dirty="0" smtClean="0"/>
              <a:t>银行</a:t>
            </a:r>
            <a:r>
              <a:rPr lang="zh-CN" altLang="zh-CN" sz="1400" dirty="0" smtClean="0"/>
              <a:t>转账。</a:t>
            </a:r>
            <a:endParaRPr lang="zh-CN" altLang="zh-CN" sz="1400" dirty="0"/>
          </a:p>
          <a:p>
            <a:pPr lvl="0">
              <a:lnSpc>
                <a:spcPct val="150000"/>
              </a:lnSpc>
            </a:pPr>
            <a:r>
              <a:rPr lang="zh-CN" altLang="zh-CN" sz="1400" b="1" dirty="0"/>
              <a:t>东方支付客户</a:t>
            </a:r>
            <a:r>
              <a:rPr lang="zh-CN" altLang="zh-CN" sz="1400" dirty="0"/>
              <a:t>：如在船到港前已查询到换单费用可先安排付款</a:t>
            </a:r>
            <a:r>
              <a:rPr lang="en-US" altLang="zh-CN" sz="1400" dirty="0"/>
              <a:t>, </a:t>
            </a:r>
            <a:r>
              <a:rPr lang="zh-CN" altLang="zh-CN" sz="1400" dirty="0"/>
              <a:t>待船靠泊后再预约即可。</a:t>
            </a:r>
            <a:r>
              <a:rPr lang="zh-CN" altLang="zh-CN" sz="1400" b="1" dirty="0"/>
              <a:t>付款</a:t>
            </a:r>
            <a:r>
              <a:rPr lang="en-US" altLang="zh-CN" sz="1400" b="1" dirty="0">
                <a:solidFill>
                  <a:srgbClr val="FF0000"/>
                </a:solidFill>
              </a:rPr>
              <a:t>≠</a:t>
            </a:r>
            <a:r>
              <a:rPr lang="zh-CN" altLang="zh-CN" sz="1400" b="1" dirty="0"/>
              <a:t>预约</a:t>
            </a:r>
            <a:r>
              <a:rPr lang="zh-CN" altLang="zh-CN" sz="1400" dirty="0"/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sz="1400" b="1" dirty="0"/>
              <a:t>在东方支付网站“</a:t>
            </a:r>
            <a:r>
              <a:rPr lang="zh-CN" altLang="zh-CN" sz="1400" u="sng" dirty="0"/>
              <a:t>识别号处输入提单号</a:t>
            </a:r>
            <a:r>
              <a:rPr lang="zh-CN" altLang="zh-CN" sz="1400" dirty="0"/>
              <a:t>”可查询到付费信息。</a:t>
            </a:r>
          </a:p>
          <a:p>
            <a:pPr>
              <a:lnSpc>
                <a:spcPct val="150000"/>
              </a:lnSpc>
            </a:pPr>
            <a:r>
              <a:rPr lang="zh-CN" altLang="zh-CN" sz="1400" b="1" dirty="0"/>
              <a:t>转账账号： 中联运通控股集团上海国际船务代理有限公司</a:t>
            </a:r>
            <a:endParaRPr lang="zh-CN" altLang="zh-CN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 smtClean="0"/>
              <a:t>                   USD</a:t>
            </a:r>
            <a:r>
              <a:rPr lang="zh-CN" altLang="zh-CN" sz="1400" dirty="0"/>
              <a:t>账号：中国银行上海市分行营业部  </a:t>
            </a:r>
            <a:r>
              <a:rPr lang="en-US" altLang="zh-CN" sz="1400" dirty="0"/>
              <a:t>453375542175  </a:t>
            </a:r>
            <a:endParaRPr lang="zh-CN" altLang="zh-CN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 smtClean="0"/>
              <a:t>                   RMB</a:t>
            </a:r>
            <a:r>
              <a:rPr lang="zh-CN" altLang="zh-CN" sz="1400" dirty="0"/>
              <a:t>账号：中国银行上海市分行营业部</a:t>
            </a:r>
            <a:r>
              <a:rPr lang="en-US" altLang="zh-CN" sz="1400" dirty="0"/>
              <a:t>  </a:t>
            </a:r>
            <a:r>
              <a:rPr lang="en-US" altLang="zh-CN" sz="1400" dirty="0" smtClean="0"/>
              <a:t>454675539729</a:t>
            </a:r>
            <a:endParaRPr lang="zh-CN" altLang="zh-CN" sz="14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67544" y="4572469"/>
            <a:ext cx="8229600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zh-CN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对换单费用有疑问：</a:t>
            </a:r>
            <a:endParaRPr lang="zh-CN" altLang="zh-CN" sz="1400" dirty="0"/>
          </a:p>
          <a:p>
            <a:pPr lvl="0" algn="l">
              <a:lnSpc>
                <a:spcPct val="150000"/>
              </a:lnSpc>
            </a:pPr>
            <a:r>
              <a:rPr lang="zh-CN" altLang="zh-CN" sz="1400" b="1" dirty="0"/>
              <a:t>长荣美金</a:t>
            </a:r>
            <a:r>
              <a:rPr lang="zh-CN" altLang="zh-CN" sz="1400" b="1" dirty="0" smtClean="0"/>
              <a:t>费用：</a:t>
            </a:r>
            <a:r>
              <a:rPr lang="zh-CN" altLang="zh-CN" sz="1400" dirty="0" smtClean="0"/>
              <a:t>长荣</a:t>
            </a:r>
            <a:r>
              <a:rPr lang="zh-CN" altLang="en-US" sz="1400" dirty="0" smtClean="0"/>
              <a:t>和运达</a:t>
            </a:r>
            <a:r>
              <a:rPr lang="zh-CN" altLang="zh-CN" sz="1400" dirty="0" smtClean="0"/>
              <a:t>的美金</a:t>
            </a:r>
            <a:r>
              <a:rPr lang="zh-CN" altLang="zh-CN" sz="1400" dirty="0"/>
              <a:t>费用在我司网站只显示“有”，具体金额请直接</a:t>
            </a:r>
            <a:r>
              <a:rPr lang="zh-CN" altLang="zh-CN" sz="1400" dirty="0" smtClean="0"/>
              <a:t>联系</a:t>
            </a:r>
            <a:r>
              <a:rPr lang="zh-CN" altLang="en-US" sz="1400" dirty="0" smtClean="0"/>
              <a:t>船公司询问</a:t>
            </a:r>
            <a:r>
              <a:rPr lang="zh-CN" altLang="zh-CN" sz="1400" dirty="0" smtClean="0"/>
              <a:t>。</a:t>
            </a:r>
            <a:endParaRPr lang="en-US" altLang="zh-CN" sz="1400" dirty="0" smtClean="0"/>
          </a:p>
          <a:p>
            <a:pPr algn="l">
              <a:lnSpc>
                <a:spcPct val="150000"/>
              </a:lnSpc>
            </a:pPr>
            <a:r>
              <a:rPr lang="en-US" altLang="zh-CN" sz="1400" dirty="0" smtClean="0"/>
              <a:t>                                 EVG</a:t>
            </a:r>
            <a:r>
              <a:rPr lang="zh-CN" altLang="zh-CN" sz="1400" dirty="0" smtClean="0"/>
              <a:t>咨询</a:t>
            </a:r>
            <a:r>
              <a:rPr lang="zh-CN" altLang="zh-CN" sz="1400" dirty="0"/>
              <a:t>电话</a:t>
            </a:r>
            <a:r>
              <a:rPr lang="en-US" altLang="zh-CN" sz="1400" dirty="0" smtClean="0"/>
              <a:t>021-38501080,   IAL</a:t>
            </a:r>
            <a:r>
              <a:rPr lang="zh-CN" altLang="zh-CN" sz="1400" dirty="0" smtClean="0"/>
              <a:t>咨询</a:t>
            </a:r>
            <a:r>
              <a:rPr lang="zh-CN" altLang="zh-CN" sz="1400" dirty="0"/>
              <a:t>电话</a:t>
            </a:r>
            <a:r>
              <a:rPr lang="en-US" altLang="zh-CN" sz="1400" dirty="0" smtClean="0"/>
              <a:t>021-65957023</a:t>
            </a:r>
            <a:endParaRPr lang="zh-CN" altLang="zh-CN" sz="1400" dirty="0"/>
          </a:p>
          <a:p>
            <a:pPr lvl="0" algn="l">
              <a:lnSpc>
                <a:spcPct val="150000"/>
              </a:lnSpc>
            </a:pPr>
            <a:r>
              <a:rPr lang="zh-CN" altLang="zh-CN" sz="1400" b="1" dirty="0"/>
              <a:t>阳明美金费用：</a:t>
            </a:r>
            <a:r>
              <a:rPr lang="zh-CN" altLang="zh-CN" sz="1400" dirty="0"/>
              <a:t>阳明美金费用由船公司直接收取，具体金额请咨询船公司，阳明咨询电话</a:t>
            </a:r>
            <a:r>
              <a:rPr lang="en-US" altLang="zh-CN" sz="1400" dirty="0"/>
              <a:t>021-61206166</a:t>
            </a:r>
            <a:endParaRPr lang="zh-CN" altLang="zh-CN" sz="1400" dirty="0"/>
          </a:p>
          <a:p>
            <a:pPr lvl="0" algn="l">
              <a:lnSpc>
                <a:spcPct val="150000"/>
              </a:lnSpc>
            </a:pPr>
            <a:r>
              <a:rPr lang="zh-CN" altLang="zh-CN" sz="1400" b="1" dirty="0"/>
              <a:t>其他费用有疑问：</a:t>
            </a:r>
            <a:r>
              <a:rPr lang="zh-CN" altLang="zh-CN" sz="1400" dirty="0"/>
              <a:t>可咨询我司</a:t>
            </a:r>
            <a:r>
              <a:rPr lang="zh-CN" altLang="zh-CN" sz="1400" dirty="0" smtClean="0"/>
              <a:t>商务部</a:t>
            </a:r>
            <a:r>
              <a:rPr lang="en-US" altLang="zh-CN" sz="1400" dirty="0" smtClean="0"/>
              <a:t> 65953323  65955736</a:t>
            </a:r>
            <a:r>
              <a:rPr lang="zh-CN" altLang="zh-CN" sz="1400" dirty="0" smtClean="0"/>
              <a:t>，</a:t>
            </a:r>
            <a:r>
              <a:rPr lang="en-US" altLang="zh-CN" sz="1400" dirty="0" err="1"/>
              <a:t>EMAIL:uasd@chinaconcord.com</a:t>
            </a:r>
            <a:endParaRPr lang="zh-CN" altLang="zh-CN" sz="1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10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6886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</a:rPr>
              <a:t>TSC</a:t>
            </a:r>
            <a:r>
              <a:rPr lang="zh-CN" altLang="zh-CN" sz="1600" b="1" dirty="0">
                <a:solidFill>
                  <a:srgbClr val="FF0000"/>
                </a:solidFill>
              </a:rPr>
              <a:t>换单</a:t>
            </a:r>
            <a:r>
              <a:rPr lang="en-US" altLang="zh-CN" sz="1600" dirty="0">
                <a:solidFill>
                  <a:srgbClr val="FF0000"/>
                </a:solidFill>
              </a:rPr>
              <a:t>: </a:t>
            </a:r>
            <a:r>
              <a:rPr lang="zh-CN" altLang="zh-CN" sz="1600" dirty="0"/>
              <a:t>进口费用由</a:t>
            </a:r>
            <a:r>
              <a:rPr lang="en-US" altLang="zh-CN" sz="1600" dirty="0"/>
              <a:t>TS</a:t>
            </a:r>
            <a:r>
              <a:rPr lang="zh-CN" altLang="zh-CN" sz="1600" dirty="0"/>
              <a:t>自行收取，需凭敲过</a:t>
            </a:r>
            <a:r>
              <a:rPr lang="en-US" altLang="zh-CN" sz="1600" dirty="0"/>
              <a:t>TS</a:t>
            </a:r>
            <a:r>
              <a:rPr lang="zh-CN" altLang="zh-CN" sz="1600" dirty="0"/>
              <a:t>进口收费章的提单才可换单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pPr lvl="0">
              <a:lnSpc>
                <a:spcPct val="150000"/>
              </a:lnSpc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            </a:t>
            </a:r>
            <a:r>
              <a:rPr lang="zh-CN" altLang="zh-CN" sz="1600" dirty="0" smtClean="0"/>
              <a:t>我</a:t>
            </a:r>
            <a:r>
              <a:rPr lang="zh-CN" altLang="zh-CN" sz="1600" dirty="0"/>
              <a:t>司只收取换单费。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        TSC</a:t>
            </a:r>
            <a:r>
              <a:rPr lang="zh-CN" altLang="zh-CN" sz="1600" b="1" dirty="0"/>
              <a:t>付费地址</a:t>
            </a:r>
            <a:r>
              <a:rPr lang="zh-CN" altLang="zh-CN" sz="1600" dirty="0"/>
              <a:t>：吴淞路</a:t>
            </a:r>
            <a:r>
              <a:rPr lang="en-US" altLang="zh-CN" sz="1600" dirty="0"/>
              <a:t>218</a:t>
            </a:r>
            <a:r>
              <a:rPr lang="zh-CN" altLang="zh-CN" sz="1600" dirty="0"/>
              <a:t>号</a:t>
            </a:r>
            <a:r>
              <a:rPr lang="en-US" altLang="zh-CN" sz="1600" dirty="0"/>
              <a:t>18</a:t>
            </a:r>
            <a:r>
              <a:rPr lang="zh-CN" altLang="zh-CN" sz="1600" dirty="0"/>
              <a:t>楼</a:t>
            </a:r>
            <a:r>
              <a:rPr lang="en-US" altLang="zh-CN" sz="1600" dirty="0"/>
              <a:t>   </a:t>
            </a:r>
            <a:r>
              <a:rPr lang="zh-CN" altLang="zh-CN" sz="1600" dirty="0"/>
              <a:t>收费咨询电话：</a:t>
            </a:r>
            <a:r>
              <a:rPr lang="en-US" altLang="zh-CN" sz="1600" dirty="0" smtClean="0"/>
              <a:t>63092547</a:t>
            </a:r>
          </a:p>
          <a:p>
            <a:pPr>
              <a:lnSpc>
                <a:spcPct val="150000"/>
              </a:lnSpc>
            </a:pPr>
            <a:endParaRPr lang="zh-CN" altLang="zh-CN" sz="1600" dirty="0"/>
          </a:p>
          <a:p>
            <a:pPr lvl="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</a:rPr>
              <a:t>ONE</a:t>
            </a:r>
            <a:r>
              <a:rPr lang="zh-CN" altLang="zh-CN" sz="1600" b="1" dirty="0">
                <a:solidFill>
                  <a:srgbClr val="FF0000"/>
                </a:solidFill>
              </a:rPr>
              <a:t>换单</a:t>
            </a:r>
            <a:r>
              <a:rPr lang="en-US" altLang="zh-CN" sz="1600" b="1" dirty="0">
                <a:solidFill>
                  <a:srgbClr val="FF0000"/>
                </a:solidFill>
              </a:rPr>
              <a:t>: </a:t>
            </a:r>
            <a:r>
              <a:rPr lang="zh-CN" altLang="zh-CN" sz="1600" dirty="0"/>
              <a:t>进口费用由</a:t>
            </a:r>
            <a:r>
              <a:rPr lang="en-US" altLang="zh-CN" sz="1600" dirty="0"/>
              <a:t>ONE</a:t>
            </a:r>
            <a:r>
              <a:rPr lang="zh-CN" altLang="zh-CN" sz="1600" dirty="0"/>
              <a:t>自行收取</a:t>
            </a:r>
            <a:r>
              <a:rPr lang="zh-CN" altLang="zh-CN" sz="1600" dirty="0" smtClean="0"/>
              <a:t>，我</a:t>
            </a:r>
            <a:r>
              <a:rPr lang="zh-CN" altLang="zh-CN" sz="1600" dirty="0"/>
              <a:t>司只收取换单费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pPr lvl="0">
              <a:lnSpc>
                <a:spcPct val="150000"/>
              </a:lnSpc>
            </a:pPr>
            <a:r>
              <a:rPr lang="en-US" altLang="zh-CN" sz="1600" b="1" dirty="0" smtClean="0"/>
              <a:t>        ONE</a:t>
            </a:r>
            <a:r>
              <a:rPr lang="zh-CN" altLang="en-US" sz="1600" b="1" dirty="0"/>
              <a:t>进口到付费用查询网站</a:t>
            </a:r>
            <a:r>
              <a:rPr lang="zh-CN" altLang="en-US" sz="1600" b="1" dirty="0" smtClean="0"/>
              <a:t>：    </a:t>
            </a:r>
            <a:endParaRPr lang="en-US" altLang="zh-CN" sz="1600" b="1" dirty="0" smtClean="0"/>
          </a:p>
          <a:p>
            <a:pPr marL="0" lvl="0" indent="0" algn="ctr">
              <a:lnSpc>
                <a:spcPct val="150000"/>
              </a:lnSpc>
              <a:buNone/>
            </a:pPr>
            <a:r>
              <a:rPr lang="zh-CN" altLang="en-US" sz="1600" b="1" dirty="0" smtClean="0"/>
              <a:t>     </a:t>
            </a:r>
            <a:r>
              <a:rPr lang="en-US" altLang="zh-CN" sz="1600" dirty="0" smtClean="0"/>
              <a:t>http://cloud.easipass.com/oneeir2/oneComnQry.do?forward=searchBill</a:t>
            </a:r>
            <a:endParaRPr lang="zh-CN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1600" b="1" dirty="0" smtClean="0"/>
              <a:t>        ONE</a:t>
            </a:r>
            <a:r>
              <a:rPr lang="zh-CN" altLang="zh-CN" sz="1600" b="1" dirty="0"/>
              <a:t>收费咨询电话</a:t>
            </a:r>
            <a:r>
              <a:rPr lang="zh-CN" altLang="zh-CN" sz="1600" dirty="0"/>
              <a:t>：</a:t>
            </a:r>
            <a:r>
              <a:rPr lang="en-US" altLang="zh-CN" sz="1600" dirty="0" smtClean="0"/>
              <a:t>51366205</a:t>
            </a:r>
          </a:p>
          <a:p>
            <a:pPr>
              <a:lnSpc>
                <a:spcPct val="150000"/>
              </a:lnSpc>
            </a:pPr>
            <a:endParaRPr lang="zh-CN" altLang="zh-CN" sz="1600" dirty="0"/>
          </a:p>
          <a:p>
            <a:pPr lvl="0">
              <a:lnSpc>
                <a:spcPct val="150000"/>
              </a:lnSpc>
            </a:pPr>
            <a:r>
              <a:rPr lang="zh-CN" altLang="zh-CN" sz="1600" b="1" dirty="0">
                <a:solidFill>
                  <a:srgbClr val="FF0000"/>
                </a:solidFill>
              </a:rPr>
              <a:t>押箱及退押</a:t>
            </a:r>
            <a:endParaRPr lang="zh-CN" altLang="zh-CN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600" b="1" dirty="0"/>
              <a:t>押</a:t>
            </a:r>
            <a:r>
              <a:rPr lang="zh-CN" altLang="zh-CN" sz="1600" b="1" dirty="0" smtClean="0"/>
              <a:t>箱：</a:t>
            </a:r>
            <a:r>
              <a:rPr lang="en-US" altLang="zh-CN" sz="1600" dirty="0" smtClean="0"/>
              <a:t>YML</a:t>
            </a:r>
            <a:r>
              <a:rPr lang="zh-CN" altLang="en-US" sz="1600" dirty="0" smtClean="0"/>
              <a:t>进口危险品箱、环世捷运</a:t>
            </a:r>
            <a:r>
              <a:rPr lang="zh-CN" altLang="zh-CN" sz="1600" dirty="0" smtClean="0"/>
              <a:t>，</a:t>
            </a:r>
            <a:r>
              <a:rPr lang="zh-CN" altLang="zh-CN" sz="1600" dirty="0"/>
              <a:t>换单时须提供支票原件及复印件。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/>
              <a:t>退押</a:t>
            </a:r>
            <a:r>
              <a:rPr lang="zh-CN" altLang="zh-CN" sz="1600" dirty="0"/>
              <a:t>：每周二</a:t>
            </a:r>
            <a:r>
              <a:rPr lang="en-US" altLang="zh-CN" sz="1600" dirty="0"/>
              <a:t>/</a:t>
            </a:r>
            <a:r>
              <a:rPr lang="zh-CN" altLang="zh-CN" sz="1600" dirty="0"/>
              <a:t>四，凭盖有我司“支票收讫”章的支票复印件与提货单（或海单）复印件退回支票</a:t>
            </a:r>
            <a:r>
              <a:rPr lang="zh-CN" altLang="zh-CN" sz="1600" dirty="0" smtClean="0"/>
              <a:t>。</a:t>
            </a: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19944" y="4509120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zh-CN" altLang="zh-CN" sz="14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4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zh-CN" altLang="zh-CN" sz="2000" b="1" dirty="0" smtClean="0">
                <a:solidFill>
                  <a:srgbClr val="FF0000"/>
                </a:solidFill>
              </a:rPr>
              <a:t>换</a:t>
            </a:r>
            <a:r>
              <a:rPr lang="zh-CN" altLang="zh-CN" sz="2000" b="1" dirty="0">
                <a:solidFill>
                  <a:srgbClr val="FF0000"/>
                </a:solidFill>
              </a:rPr>
              <a:t>单方式及背书要求</a:t>
            </a:r>
            <a:endParaRPr lang="zh-CN" altLang="zh-CN" sz="2000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4" y="1340768"/>
            <a:ext cx="7789948" cy="460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24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zh-CN" altLang="zh-CN" sz="2000" b="1" dirty="0" smtClean="0">
                <a:solidFill>
                  <a:srgbClr val="FF0000"/>
                </a:solidFill>
              </a:rPr>
              <a:t>相关</a:t>
            </a:r>
            <a:r>
              <a:rPr lang="zh-CN" altLang="zh-CN" sz="2000" b="1" dirty="0">
                <a:solidFill>
                  <a:srgbClr val="FF0000"/>
                </a:solidFill>
              </a:rPr>
              <a:t>部门联系方式：</a:t>
            </a:r>
            <a:endParaRPr lang="zh-CN" altLang="zh-CN" sz="2000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962844"/>
              </p:ext>
            </p:extLst>
          </p:nvPr>
        </p:nvGraphicFramePr>
        <p:xfrm>
          <a:off x="683569" y="1196752"/>
          <a:ext cx="7776863" cy="4272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8509">
                  <a:extLst>
                    <a:ext uri="{9D8B030D-6E8A-4147-A177-3AD203B41FA5}">
                      <a16:colId xmlns:a16="http://schemas.microsoft.com/office/drawing/2014/main" val="2497125471"/>
                    </a:ext>
                  </a:extLst>
                </a:gridCol>
                <a:gridCol w="1717963">
                  <a:extLst>
                    <a:ext uri="{9D8B030D-6E8A-4147-A177-3AD203B41FA5}">
                      <a16:colId xmlns:a16="http://schemas.microsoft.com/office/drawing/2014/main" val="915075722"/>
                    </a:ext>
                  </a:extLst>
                </a:gridCol>
                <a:gridCol w="3440391">
                  <a:extLst>
                    <a:ext uri="{9D8B030D-6E8A-4147-A177-3AD203B41FA5}">
                      <a16:colId xmlns:a16="http://schemas.microsoft.com/office/drawing/2014/main" val="222586546"/>
                    </a:ext>
                  </a:extLst>
                </a:gridCol>
              </a:tblGrid>
              <a:tr h="8690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进口部</a:t>
                      </a:r>
                      <a:endParaRPr lang="en-US" altLang="zh-CN" sz="1400" b="1" u="none" strike="noStrike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 rtl="0" fontAlgn="ctr"/>
                      <a:r>
                        <a:rPr lang="zh-CN" altLang="en-US" sz="14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（</a:t>
                      </a:r>
                      <a:r>
                        <a:rPr lang="zh-CN" altLang="en-US" sz="1400" b="1" u="none" strike="noStrike" dirty="0">
                          <a:effectLst/>
                          <a:latin typeface="Arial Black" panose="020B0A04020102020204" pitchFamily="34" charset="0"/>
                        </a:rPr>
                        <a:t>换单咨询）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effectLst/>
                          <a:latin typeface="Arial Black" panose="020B0A04020102020204" pitchFamily="34" charset="0"/>
                        </a:rPr>
                        <a:t>65955713</a:t>
                      </a:r>
                      <a:r>
                        <a:rPr lang="zh-CN" altLang="en-US" sz="1400" u="none" strike="noStrike" dirty="0">
                          <a:effectLst/>
                          <a:latin typeface="Arial Black" panose="020B0A04020102020204" pitchFamily="34" charset="0"/>
                        </a:rPr>
                        <a:t>（窗口） 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</a:rPr>
                        <a:t>uaimport@unitrans-agency.com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4525009"/>
                  </a:ext>
                </a:extLst>
              </a:tr>
              <a:tr h="74962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effectLst/>
                          <a:latin typeface="Arial Black" panose="020B0A04020102020204" pitchFamily="34" charset="0"/>
                        </a:rPr>
                        <a:t>65955703</a:t>
                      </a:r>
                      <a:r>
                        <a:rPr lang="zh-CN" altLang="en-US" sz="1400" u="none" strike="noStrike" dirty="0">
                          <a:effectLst/>
                          <a:latin typeface="Arial Black" panose="020B0A04020102020204" pitchFamily="34" charset="0"/>
                        </a:rPr>
                        <a:t>（窗口）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49975"/>
                  </a:ext>
                </a:extLst>
              </a:tr>
              <a:tr h="829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财务部</a:t>
                      </a:r>
                      <a:endParaRPr lang="en-US" altLang="zh-CN" sz="1400" b="1" u="none" strike="noStrike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 rtl="0" fontAlgn="ctr"/>
                      <a:r>
                        <a:rPr lang="zh-CN" altLang="en-US" sz="14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（</a:t>
                      </a:r>
                      <a:r>
                        <a:rPr lang="zh-CN" altLang="en-US" sz="1400" b="1" u="none" strike="noStrike" dirty="0">
                          <a:effectLst/>
                          <a:latin typeface="Arial Black" panose="020B0A04020102020204" pitchFamily="34" charset="0"/>
                        </a:rPr>
                        <a:t>汇率，开票事宜，到账）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effectLst/>
                          <a:latin typeface="Arial Black" panose="020B0A04020102020204" pitchFamily="34" charset="0"/>
                        </a:rPr>
                        <a:t>65955718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</a:rPr>
                        <a:t>uaacc@unitrans-agency.com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1023335"/>
                  </a:ext>
                </a:extLst>
              </a:tr>
              <a:tr h="929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商务部</a:t>
                      </a:r>
                      <a:endParaRPr lang="en-US" altLang="zh-CN" sz="1400" b="1" u="none" strike="noStrike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 rtl="0" fontAlgn="ctr"/>
                      <a:r>
                        <a:rPr lang="zh-CN" altLang="en-US" sz="14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（</a:t>
                      </a:r>
                      <a:r>
                        <a:rPr lang="zh-CN" altLang="en-US" sz="1400" b="1" u="none" strike="noStrike" dirty="0">
                          <a:effectLst/>
                          <a:latin typeface="Arial Black" panose="020B0A04020102020204" pitchFamily="34" charset="0"/>
                        </a:rPr>
                        <a:t>进口费用明细咨询）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effectLst/>
                          <a:latin typeface="Arial Black" panose="020B0A04020102020204" pitchFamily="34" charset="0"/>
                        </a:rPr>
                        <a:t>65953323 65955736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</a:rPr>
                        <a:t>uasd@unitrans-agency.com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5171055"/>
                  </a:ext>
                </a:extLst>
              </a:tr>
              <a:tr h="89442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effectLst/>
                          <a:latin typeface="Arial Black" panose="020B0A04020102020204" pitchFamily="34" charset="0"/>
                        </a:rPr>
                        <a:t>箱</a:t>
                      </a:r>
                      <a:r>
                        <a:rPr lang="zh-CN" altLang="en-US" sz="14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管</a:t>
                      </a:r>
                      <a:endParaRPr lang="en-US" altLang="zh-CN" sz="1400" b="1" u="none" strike="noStrike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 rtl="0" fontAlgn="ctr"/>
                      <a:r>
                        <a:rPr lang="zh-CN" altLang="en-US" sz="14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（</a:t>
                      </a:r>
                      <a:r>
                        <a:rPr lang="zh-CN" altLang="en-US" sz="1400" b="1" u="none" strike="noStrike" dirty="0">
                          <a:effectLst/>
                          <a:latin typeface="Arial Black" panose="020B0A04020102020204" pitchFamily="34" charset="0"/>
                        </a:rPr>
                        <a:t>滞箱费，还箱点）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>
                          <a:effectLst/>
                          <a:latin typeface="Arial Black" panose="020B0A04020102020204" pitchFamily="34" charset="0"/>
                        </a:rPr>
                        <a:t>50200720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</a:rPr>
                        <a:t>shaoperation@unitrans-agency.com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912784"/>
                  </a:ext>
                </a:extLst>
              </a:tr>
            </a:tbl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58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zh-CN" altLang="en-US" sz="3000" b="1" dirty="0" smtClean="0">
                <a:solidFill>
                  <a:schemeClr val="tx1"/>
                </a:solidFill>
              </a:rPr>
              <a:t>目录</a:t>
            </a:r>
            <a:r>
              <a:rPr lang="zh-CN" altLang="zh-CN" sz="3000" b="1" dirty="0" smtClean="0">
                <a:solidFill>
                  <a:schemeClr val="tx1"/>
                </a:solidFill>
              </a:rPr>
              <a:t>：</a:t>
            </a:r>
            <a:endParaRPr lang="zh-CN" altLang="zh-CN" sz="300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370329"/>
              </p:ext>
            </p:extLst>
          </p:nvPr>
        </p:nvGraphicFramePr>
        <p:xfrm>
          <a:off x="698500" y="1196752"/>
          <a:ext cx="7617915" cy="446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3460">
                  <a:extLst>
                    <a:ext uri="{9D8B030D-6E8A-4147-A177-3AD203B41FA5}">
                      <a16:colId xmlns:a16="http://schemas.microsoft.com/office/drawing/2014/main" val="247580279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563674486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val="1231273678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Arial Black" panose="020B0A04020102020204" pitchFamily="34" charset="0"/>
                        </a:rPr>
                        <a:t>船期查询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 smtClean="0">
                          <a:effectLst/>
                          <a:latin typeface="Agency FB" panose="020B0503020202020204" pitchFamily="34" charset="0"/>
                        </a:rPr>
                        <a:t> ---------------------------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3883575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Arial Black" panose="020B0A04020102020204" pitchFamily="34" charset="0"/>
                        </a:rPr>
                        <a:t>预约流程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 smtClean="0">
                          <a:effectLst/>
                          <a:latin typeface="Agency FB" panose="020B0503020202020204" pitchFamily="34" charset="0"/>
                        </a:rPr>
                        <a:t>---------------------------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 smtClean="0">
                          <a:effectLst/>
                          <a:latin typeface="Arial Black" panose="020B0A04020102020204" pitchFamily="34" charset="0"/>
                        </a:rPr>
                        <a:t>4~8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1588113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Arial Black" panose="020B0A04020102020204" pitchFamily="34" charset="0"/>
                        </a:rPr>
                        <a:t>电子发票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 smtClean="0">
                          <a:effectLst/>
                          <a:latin typeface="Agency FB" panose="020B0503020202020204" pitchFamily="34" charset="0"/>
                        </a:rPr>
                        <a:t>---------------------------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3896646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Black" panose="020B0A04020102020204" pitchFamily="34" charset="0"/>
                        </a:rPr>
                        <a:t>EDO</a:t>
                      </a:r>
                      <a:r>
                        <a:rPr lang="zh-CN" altLang="en-US" sz="1800" u="none" strike="noStrike" dirty="0">
                          <a:effectLst/>
                          <a:latin typeface="Arial Black" panose="020B0A04020102020204" pitchFamily="34" charset="0"/>
                        </a:rPr>
                        <a:t>授权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 smtClean="0">
                          <a:effectLst/>
                          <a:latin typeface="Agency FB" panose="020B0503020202020204" pitchFamily="34" charset="0"/>
                        </a:rPr>
                        <a:t>---------------------------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Arial Black" panose="020B0A04020102020204" pitchFamily="34" charset="0"/>
                        </a:rPr>
                        <a:t>10~12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2211429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Arial Black" panose="020B0A04020102020204" pitchFamily="34" charset="0"/>
                        </a:rPr>
                        <a:t>电放保函及委托书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 smtClean="0">
                          <a:effectLst/>
                          <a:latin typeface="Agency FB" panose="020B0503020202020204" pitchFamily="34" charset="0"/>
                        </a:rPr>
                        <a:t>---------------------------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4913763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Arial Black" panose="020B0A04020102020204" pitchFamily="34" charset="0"/>
                        </a:rPr>
                        <a:t>注意事项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 smtClean="0">
                          <a:effectLst/>
                          <a:latin typeface="Agency FB" panose="020B0503020202020204" pitchFamily="34" charset="0"/>
                        </a:rPr>
                        <a:t>---------------------------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Arial Black" panose="020B0A04020102020204" pitchFamily="34" charset="0"/>
                        </a:rPr>
                        <a:t>14~15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3365177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Arial Black" panose="020B0A04020102020204" pitchFamily="34" charset="0"/>
                        </a:rPr>
                        <a:t>换单方式及背书要求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 smtClean="0">
                          <a:effectLst/>
                          <a:latin typeface="Agency FB" panose="020B0503020202020204" pitchFamily="34" charset="0"/>
                        </a:rPr>
                        <a:t>---------------------------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6881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 smtClean="0">
                          <a:effectLst/>
                          <a:latin typeface="Arial Black" panose="020B0A04020102020204" pitchFamily="34" charset="0"/>
                        </a:rPr>
                        <a:t>我司各部门</a:t>
                      </a:r>
                      <a:r>
                        <a:rPr lang="zh-CN" altLang="en-US" sz="1800" u="none" strike="noStrike" dirty="0">
                          <a:effectLst/>
                          <a:latin typeface="Arial Black" panose="020B0A04020102020204" pitchFamily="34" charset="0"/>
                        </a:rPr>
                        <a:t>联系方式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 smtClean="0">
                          <a:effectLst/>
                          <a:latin typeface="Agency FB" panose="020B0503020202020204" pitchFamily="34" charset="0"/>
                        </a:rPr>
                        <a:t>---------------------------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Arial Black" panose="020B0A04020102020204" pitchFamily="34" charset="0"/>
                        </a:rPr>
                        <a:t>17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2936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4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760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zh-CN" altLang="en-US" sz="2000" b="1" dirty="0" smtClean="0">
                <a:solidFill>
                  <a:schemeClr val="tx1"/>
                </a:solidFill>
              </a:rPr>
              <a:t>查询船舶靠泊时间 ，</a:t>
            </a:r>
            <a:r>
              <a:rPr lang="en-US" altLang="zh-CN" sz="2000" b="1" i="1" dirty="0"/>
              <a:t> </a:t>
            </a:r>
            <a:r>
              <a:rPr lang="zh-CN" altLang="en-US" sz="2000" b="1" i="1" dirty="0"/>
              <a:t>码头网站地址</a:t>
            </a:r>
            <a:r>
              <a:rPr lang="zh-CN" altLang="zh-CN" sz="2000" b="1" i="1" dirty="0"/>
              <a:t>（港航纵横） </a:t>
            </a:r>
            <a:r>
              <a:rPr lang="en-US" altLang="zh-CN" sz="2000" b="1" i="1" dirty="0">
                <a:hlinkClick r:id="rId2"/>
              </a:rPr>
              <a:t>www.hb56.com</a:t>
            </a:r>
            <a:r>
              <a:rPr lang="en-US" altLang="zh-CN" sz="2000" b="1" i="1" dirty="0"/>
              <a:t> 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 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（我司规定必须等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船靠港后才可预约</a:t>
            </a:r>
            <a:r>
              <a:rPr lang="zh-CN" altLang="zh-CN" sz="2000" dirty="0" smtClean="0">
                <a:solidFill>
                  <a:srgbClr val="FF0000"/>
                </a:solidFill>
              </a:rPr>
              <a:t>，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预约功能在靠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港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后开放</a:t>
            </a:r>
            <a:r>
              <a:rPr lang="zh-CN" altLang="en-US" sz="2000" dirty="0" smtClean="0">
                <a:solidFill>
                  <a:srgbClr val="FF0000"/>
                </a:solidFill>
              </a:rPr>
              <a:t>）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zh-CN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400" dirty="0" smtClean="0"/>
              <a:t> </a:t>
            </a:r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zh-CN" altLang="zh-CN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060848"/>
            <a:ext cx="842493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47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3285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zh-CN" altLang="en-US" sz="2000" b="1" dirty="0" smtClean="0"/>
              <a:t>我</a:t>
            </a:r>
            <a:r>
              <a:rPr lang="zh-CN" altLang="en-US" sz="2000" b="1" dirty="0"/>
              <a:t>司</a:t>
            </a:r>
            <a:r>
              <a:rPr lang="zh-CN" altLang="en-US" sz="2000" b="1" dirty="0" smtClean="0"/>
              <a:t>网站地址  </a:t>
            </a:r>
            <a:r>
              <a:rPr lang="en-US" altLang="zh-CN" sz="2000" b="1" dirty="0">
                <a:hlinkClick r:id="rId2"/>
              </a:rPr>
              <a:t>http://service.unitrans-agency.com:8080</a:t>
            </a:r>
            <a:r>
              <a:rPr lang="en-US" altLang="zh-CN" sz="2000" b="1" dirty="0" smtClean="0">
                <a:hlinkClick r:id="rId2"/>
              </a:rPr>
              <a:t>/</a:t>
            </a:r>
            <a:endParaRPr lang="en-US" altLang="zh-CN" sz="2000" b="1" dirty="0" smtClean="0"/>
          </a:p>
          <a:p>
            <a:pPr marL="0" indent="0">
              <a:buNone/>
            </a:pPr>
            <a:r>
              <a:rPr lang="zh-CN" altLang="en-US" sz="2000" b="1" u="sng" dirty="0" smtClean="0">
                <a:solidFill>
                  <a:srgbClr val="FF0000"/>
                </a:solidFill>
              </a:rPr>
              <a:t>已</a:t>
            </a:r>
            <a:r>
              <a:rPr lang="zh-CN" altLang="en-US" sz="2000" b="1" u="sng" dirty="0">
                <a:solidFill>
                  <a:srgbClr val="FF0000"/>
                </a:solidFill>
              </a:rPr>
              <a:t>签约</a:t>
            </a:r>
            <a:r>
              <a:rPr lang="zh-CN" altLang="en-US" sz="2000" b="1" u="sng" dirty="0" smtClean="0">
                <a:solidFill>
                  <a:srgbClr val="FF0000"/>
                </a:solidFill>
              </a:rPr>
              <a:t>客户</a:t>
            </a:r>
            <a:r>
              <a:rPr lang="zh-CN" altLang="en-US" sz="2000" b="1" dirty="0"/>
              <a:t>：</a:t>
            </a:r>
            <a:r>
              <a:rPr lang="zh-CN" altLang="en-US" sz="2000" b="1" dirty="0" smtClean="0"/>
              <a:t>输入</a:t>
            </a:r>
            <a:r>
              <a:rPr lang="zh-CN" altLang="en-US" sz="2000" b="1" dirty="0"/>
              <a:t>用户名、密码登录后即可预约</a:t>
            </a:r>
            <a:endParaRPr lang="en-US" altLang="zh-CN" sz="2000" b="1" dirty="0"/>
          </a:p>
          <a:p>
            <a:pPr marL="0" lvl="0" indent="0">
              <a:buNone/>
            </a:pPr>
            <a:r>
              <a:rPr lang="zh-CN" altLang="en-US" sz="2000" b="1" u="sng" dirty="0">
                <a:solidFill>
                  <a:srgbClr val="FF0000"/>
                </a:solidFill>
              </a:rPr>
              <a:t>未</a:t>
            </a:r>
            <a:r>
              <a:rPr lang="zh-CN" altLang="en-US" sz="2000" b="1" u="sng" dirty="0" smtClean="0">
                <a:solidFill>
                  <a:srgbClr val="FF0000"/>
                </a:solidFill>
              </a:rPr>
              <a:t>签约</a:t>
            </a:r>
            <a:r>
              <a:rPr lang="zh-CN" altLang="en-US" sz="2000" b="1" u="sng" dirty="0">
                <a:solidFill>
                  <a:srgbClr val="FF0000"/>
                </a:solidFill>
              </a:rPr>
              <a:t>客户</a:t>
            </a:r>
            <a:r>
              <a:rPr lang="zh-CN" altLang="en-US" sz="2000" b="1" dirty="0" smtClean="0"/>
              <a:t>：联系</a:t>
            </a:r>
            <a:r>
              <a:rPr lang="en-US" altLang="zh-CN" sz="2000" b="1" dirty="0" smtClean="0"/>
              <a:t>021-65955736</a:t>
            </a:r>
            <a:r>
              <a:rPr lang="zh-CN" altLang="en-US" sz="2000" b="1" dirty="0" smtClean="0"/>
              <a:t>王小姐，先完成签约。点击</a:t>
            </a:r>
            <a:r>
              <a:rPr lang="zh-CN" altLang="en-US" sz="2000" b="1" dirty="0"/>
              <a:t>“进口换单查询及预约”，可查询换单信息及换单</a:t>
            </a:r>
            <a:r>
              <a:rPr lang="zh-CN" altLang="en-US" sz="2000" b="1" dirty="0" smtClean="0"/>
              <a:t>费用明细，</a:t>
            </a:r>
            <a:r>
              <a:rPr lang="zh-CN" altLang="en-US" sz="2000" b="1" dirty="0"/>
              <a:t>但不可</a:t>
            </a:r>
            <a:r>
              <a:rPr lang="zh-CN" altLang="en-US" sz="2000" b="1" dirty="0" smtClean="0"/>
              <a:t>预约。</a:t>
            </a:r>
            <a:endParaRPr lang="en-US" altLang="zh-CN" sz="2000" b="1" dirty="0"/>
          </a:p>
          <a:p>
            <a:pPr marL="0" lvl="0" indent="0">
              <a:buNone/>
            </a:pPr>
            <a:r>
              <a:rPr lang="en-US" altLang="zh-CN" sz="2000" b="1" dirty="0"/>
              <a:t>      </a:t>
            </a:r>
            <a:endParaRPr lang="zh-CN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400" dirty="0" smtClean="0"/>
              <a:t> </a:t>
            </a:r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zh-CN" altLang="zh-CN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492896"/>
            <a:ext cx="7011974" cy="364760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149338" y="227129"/>
            <a:ext cx="2656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预约操作流程</a:t>
            </a:r>
            <a:endParaRPr lang="en-US" altLang="zh-CN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2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59516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>
              <a:buAutoNum type="arabicPeriod"/>
            </a:pPr>
            <a:r>
              <a:rPr lang="zh-CN" altLang="en-US" sz="1600" b="1" dirty="0" smtClean="0"/>
              <a:t>登录后，请点击：</a:t>
            </a:r>
            <a:r>
              <a:rPr lang="en-US" altLang="zh-CN" sz="1600" b="1" dirty="0" smtClean="0"/>
              <a:t> </a:t>
            </a:r>
            <a:r>
              <a:rPr lang="zh-CN" altLang="en-US" sz="1600" b="1" dirty="0" smtClean="0"/>
              <a:t>“进口换单查询及预约”</a:t>
            </a:r>
            <a:endParaRPr lang="en-US" altLang="zh-CN" sz="1600" b="1" dirty="0" smtClean="0"/>
          </a:p>
          <a:p>
            <a:pPr lvl="0">
              <a:buAutoNum type="arabicPeriod"/>
            </a:pPr>
            <a:endParaRPr lang="en-US" altLang="zh-CN" sz="1600" b="1" dirty="0" smtClean="0"/>
          </a:p>
          <a:p>
            <a:pPr marL="0" lvl="0" indent="0">
              <a:buNone/>
            </a:pPr>
            <a:endParaRPr lang="en-US" altLang="zh-CN" sz="1600" b="1" dirty="0" smtClean="0"/>
          </a:p>
          <a:p>
            <a:pPr lvl="0">
              <a:buAutoNum type="arabicPeriod" startAt="3"/>
            </a:pPr>
            <a:endParaRPr lang="en-US" altLang="zh-CN" sz="1400" b="1" dirty="0" smtClean="0"/>
          </a:p>
          <a:p>
            <a:pPr marL="0" lvl="0" indent="0">
              <a:buNone/>
            </a:pPr>
            <a:endParaRPr lang="en-US" altLang="zh-CN" sz="1400" b="1" dirty="0"/>
          </a:p>
          <a:p>
            <a:pPr lvl="0">
              <a:buAutoNum type="arabicPeriod" startAt="3"/>
            </a:pPr>
            <a:endParaRPr lang="en-US" altLang="zh-CN" sz="1400" b="1" dirty="0" smtClean="0"/>
          </a:p>
          <a:p>
            <a:pPr lvl="0">
              <a:buAutoNum type="arabicPeriod" startAt="3"/>
            </a:pPr>
            <a:endParaRPr lang="en-US" altLang="zh-CN" sz="1400" b="1" dirty="0"/>
          </a:p>
          <a:p>
            <a:pPr lvl="0">
              <a:buAutoNum type="arabicPeriod" startAt="3"/>
            </a:pPr>
            <a:endParaRPr lang="en-US" altLang="zh-CN" sz="1400" b="1" dirty="0" smtClean="0"/>
          </a:p>
          <a:p>
            <a:pPr lvl="0">
              <a:buAutoNum type="arabicPeriod" startAt="3"/>
            </a:pPr>
            <a:endParaRPr lang="en-US" altLang="zh-CN" sz="1400" b="1" dirty="0"/>
          </a:p>
          <a:p>
            <a:pPr lvl="0">
              <a:buAutoNum type="arabicPeriod" startAt="3"/>
            </a:pPr>
            <a:endParaRPr lang="en-US" altLang="zh-CN" sz="1400" b="1" dirty="0" smtClean="0"/>
          </a:p>
          <a:p>
            <a:pPr lvl="0">
              <a:buAutoNum type="arabicPeriod" startAt="3"/>
            </a:pPr>
            <a:endParaRPr lang="en-US" altLang="zh-CN" sz="1400" b="1" dirty="0"/>
          </a:p>
          <a:p>
            <a:pPr lvl="0">
              <a:buAutoNum type="arabicPeriod" startAt="3"/>
            </a:pPr>
            <a:endParaRPr lang="en-US" altLang="zh-CN" sz="1400" b="1" dirty="0" smtClean="0"/>
          </a:p>
          <a:p>
            <a:pPr lvl="0">
              <a:buAutoNum type="arabicPeriod" startAt="3"/>
            </a:pPr>
            <a:endParaRPr lang="en-US" altLang="zh-CN" sz="1400" b="1" dirty="0"/>
          </a:p>
          <a:p>
            <a:pPr lvl="0">
              <a:buAutoNum type="arabicPeriod" startAt="3"/>
            </a:pPr>
            <a:endParaRPr lang="en-US" altLang="zh-CN" sz="1400" b="1" dirty="0" smtClean="0"/>
          </a:p>
          <a:p>
            <a:pPr marL="0" lvl="0" indent="0">
              <a:buNone/>
            </a:pPr>
            <a:r>
              <a:rPr lang="en-US" altLang="zh-CN" sz="1400" b="1" dirty="0" smtClean="0"/>
              <a:t>2.       </a:t>
            </a:r>
            <a:r>
              <a:rPr lang="zh-CN" altLang="zh-CN" sz="1600" b="1" dirty="0" smtClean="0"/>
              <a:t>输入</a:t>
            </a:r>
            <a:r>
              <a:rPr lang="zh-CN" altLang="zh-CN" sz="1600" b="1" dirty="0"/>
              <a:t>“提单号”及“箱号”，点击“查询”</a:t>
            </a:r>
            <a:endParaRPr lang="en-US" altLang="zh-CN" sz="1600" b="1" dirty="0"/>
          </a:p>
          <a:p>
            <a:pPr marL="0" lvl="0" indent="0">
              <a:buNone/>
            </a:pPr>
            <a:r>
              <a:rPr lang="en-US" altLang="zh-CN" sz="1600" b="1" dirty="0">
                <a:solidFill>
                  <a:srgbClr val="FF0000"/>
                </a:solidFill>
              </a:rPr>
              <a:t>            </a:t>
            </a:r>
            <a:r>
              <a:rPr lang="zh-CN" altLang="zh-CN" sz="1600" dirty="0">
                <a:solidFill>
                  <a:srgbClr val="FF0000"/>
                </a:solidFill>
              </a:rPr>
              <a:t>同一提单号下如有多个箱号，只需输入一个</a:t>
            </a:r>
            <a:r>
              <a:rPr lang="zh-CN" altLang="en-US" sz="1600" dirty="0">
                <a:solidFill>
                  <a:srgbClr val="FF0000"/>
                </a:solidFill>
              </a:rPr>
              <a:t>箱号</a:t>
            </a:r>
            <a:r>
              <a:rPr lang="zh-CN" altLang="zh-CN" sz="1600" dirty="0">
                <a:solidFill>
                  <a:srgbClr val="FF0000"/>
                </a:solidFill>
              </a:rPr>
              <a:t>即</a:t>
            </a:r>
            <a:r>
              <a:rPr lang="zh-CN" altLang="zh-CN" sz="1600" dirty="0" smtClean="0">
                <a:solidFill>
                  <a:srgbClr val="FF0000"/>
                </a:solidFill>
              </a:rPr>
              <a:t>可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zh-CN" altLang="en-US" sz="14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78" y="836712"/>
            <a:ext cx="7254806" cy="305465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834129" y="4797152"/>
            <a:ext cx="5185671" cy="1313003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1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0957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endParaRPr lang="en-US" altLang="zh-CN" sz="2000" b="1" dirty="0" smtClean="0"/>
          </a:p>
          <a:p>
            <a:pPr marL="0" lvl="0" indent="0">
              <a:buNone/>
            </a:pPr>
            <a:r>
              <a:rPr lang="en-US" altLang="zh-CN" sz="2000" b="1" dirty="0"/>
              <a:t>3</a:t>
            </a:r>
            <a:r>
              <a:rPr lang="en-US" altLang="zh-CN" sz="2000" b="1" dirty="0" smtClean="0"/>
              <a:t>.     </a:t>
            </a:r>
            <a:r>
              <a:rPr lang="zh-CN" altLang="zh-CN" sz="2000" b="1" dirty="0" smtClean="0"/>
              <a:t>请</a:t>
            </a:r>
            <a:r>
              <a:rPr lang="zh-CN" altLang="zh-CN" sz="2000" b="1" dirty="0"/>
              <a:t>仔细</a:t>
            </a:r>
            <a:r>
              <a:rPr lang="zh-CN" altLang="zh-CN" sz="2000" b="1" dirty="0" smtClean="0"/>
              <a:t>核对</a:t>
            </a:r>
            <a:r>
              <a:rPr lang="zh-CN" altLang="en-US" sz="2000" b="1" dirty="0"/>
              <a:t>舱单</a:t>
            </a:r>
            <a:r>
              <a:rPr lang="zh-CN" altLang="zh-CN" sz="2000" b="1" dirty="0" smtClean="0"/>
              <a:t>内容</a:t>
            </a:r>
            <a:r>
              <a:rPr lang="zh-CN" altLang="en-US" sz="2000" b="1" dirty="0" smtClean="0"/>
              <a:t>（数据错误请及时联系我司咨询修改）</a:t>
            </a:r>
            <a:r>
              <a:rPr lang="zh-CN" altLang="zh-CN" sz="2000" b="1" dirty="0" smtClean="0"/>
              <a:t>及</a:t>
            </a:r>
            <a:r>
              <a:rPr lang="zh-CN" altLang="zh-CN" sz="2000" b="1" dirty="0"/>
              <a:t>费用</a:t>
            </a:r>
            <a:r>
              <a:rPr lang="zh-CN" altLang="zh-CN" sz="2000" b="1" dirty="0" smtClean="0"/>
              <a:t>明细</a:t>
            </a:r>
            <a:endParaRPr lang="en-US" altLang="zh-CN" sz="2000" b="1" dirty="0"/>
          </a:p>
          <a:p>
            <a:pPr marL="0" lvl="0" indent="0">
              <a:buNone/>
            </a:pPr>
            <a:r>
              <a:rPr lang="zh-CN" altLang="en-US" sz="2000" dirty="0" smtClean="0">
                <a:solidFill>
                  <a:srgbClr val="FF0000"/>
                </a:solidFill>
              </a:rPr>
              <a:t>注意</a:t>
            </a:r>
            <a:r>
              <a:rPr lang="zh-CN" altLang="en-US" sz="2000" dirty="0">
                <a:solidFill>
                  <a:srgbClr val="FF0000"/>
                </a:solidFill>
              </a:rPr>
              <a:t>：</a:t>
            </a:r>
            <a:r>
              <a:rPr lang="zh-CN" altLang="zh-CN" sz="2000" dirty="0">
                <a:solidFill>
                  <a:srgbClr val="FF0000"/>
                </a:solidFill>
              </a:rPr>
              <a:t>是否可预约、是否电放</a:t>
            </a:r>
            <a:r>
              <a:rPr lang="zh-CN" altLang="zh-CN" sz="2000" dirty="0" smtClean="0">
                <a:solidFill>
                  <a:srgbClr val="FF0000"/>
                </a:solidFill>
              </a:rPr>
              <a:t>、</a:t>
            </a:r>
            <a:r>
              <a:rPr lang="zh-CN" altLang="en-US" sz="2000" dirty="0" smtClean="0">
                <a:solidFill>
                  <a:srgbClr val="FF0000"/>
                </a:solidFill>
              </a:rPr>
              <a:t>收费币</a:t>
            </a:r>
            <a:r>
              <a:rPr lang="zh-CN" altLang="en-US" sz="2000" dirty="0">
                <a:solidFill>
                  <a:srgbClr val="FF0000"/>
                </a:solidFill>
              </a:rPr>
              <a:t>种</a:t>
            </a:r>
            <a:r>
              <a:rPr lang="zh-CN" altLang="en-US" sz="2000" dirty="0" smtClean="0">
                <a:solidFill>
                  <a:srgbClr val="FF0000"/>
                </a:solidFill>
              </a:rPr>
              <a:t>、详细金额</a:t>
            </a:r>
            <a:r>
              <a:rPr lang="zh-CN" altLang="en-US" sz="2000" dirty="0">
                <a:solidFill>
                  <a:srgbClr val="FF0000"/>
                </a:solidFill>
              </a:rPr>
              <a:t>，</a:t>
            </a:r>
            <a:r>
              <a:rPr lang="zh-CN" altLang="zh-CN" sz="2000" dirty="0">
                <a:solidFill>
                  <a:srgbClr val="FF0000"/>
                </a:solidFill>
              </a:rPr>
              <a:t>该页面都能</a:t>
            </a:r>
            <a:r>
              <a:rPr lang="zh-CN" altLang="en-US" sz="2000" dirty="0" smtClean="0">
                <a:solidFill>
                  <a:srgbClr val="FF0000"/>
                </a:solidFill>
              </a:rPr>
              <a:t>看</a:t>
            </a:r>
            <a:r>
              <a:rPr lang="zh-CN" altLang="zh-CN" sz="2000" dirty="0" smtClean="0">
                <a:solidFill>
                  <a:srgbClr val="FF0000"/>
                </a:solidFill>
              </a:rPr>
              <a:t>到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20" y="1844824"/>
            <a:ext cx="8320760" cy="396044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72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0957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 b="1" dirty="0" smtClean="0"/>
              <a:t>4.   </a:t>
            </a:r>
            <a:r>
              <a:rPr lang="zh-CN" altLang="zh-CN" sz="2000" b="1" dirty="0" smtClean="0"/>
              <a:t>点击</a:t>
            </a:r>
            <a:r>
              <a:rPr lang="zh-CN" altLang="zh-CN" sz="2000" b="1" dirty="0"/>
              <a:t>“换单预约”</a:t>
            </a:r>
            <a:r>
              <a:rPr lang="zh-CN" altLang="en-US" sz="2000" b="1" dirty="0"/>
              <a:t>，提货单</a:t>
            </a:r>
            <a:r>
              <a:rPr lang="zh-CN" altLang="en-US" sz="2000" b="1" dirty="0" smtClean="0"/>
              <a:t>种类</a:t>
            </a:r>
            <a:r>
              <a:rPr lang="zh-CN" altLang="en-US" sz="2000" b="1" dirty="0"/>
              <a:t>系统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默认</a:t>
            </a:r>
            <a:r>
              <a:rPr lang="zh-CN" altLang="en-US" sz="2000" b="1" dirty="0">
                <a:solidFill>
                  <a:srgbClr val="FF0000"/>
                </a:solidFill>
              </a:rPr>
              <a:t>为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“电子提货单”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zh-CN" altLang="en-US" sz="2000" b="1" u="sng" dirty="0" smtClean="0">
                <a:solidFill>
                  <a:srgbClr val="FF0000"/>
                </a:solidFill>
              </a:rPr>
              <a:t>空箱换单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预约时请选择“纸质提货单”；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000" b="1" u="sng" dirty="0" smtClean="0">
                <a:solidFill>
                  <a:srgbClr val="FF0000"/>
                </a:solidFill>
              </a:rPr>
              <a:t>私人物品换单</a:t>
            </a:r>
            <a:r>
              <a:rPr lang="zh-CN" altLang="en-US" sz="2000" b="1" dirty="0">
                <a:solidFill>
                  <a:srgbClr val="FF0000"/>
                </a:solidFill>
              </a:rPr>
              <a:t>：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必须</a:t>
            </a:r>
            <a:r>
              <a:rPr lang="zh-CN" altLang="en-US" sz="2000" b="1" dirty="0">
                <a:solidFill>
                  <a:schemeClr val="tx1"/>
                </a:solidFill>
              </a:rPr>
              <a:t>先预约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“电子提货单”，资料送至我司窗口后由我司工作人员手动改成“纸质提货单”。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        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2708920"/>
            <a:ext cx="5760640" cy="155460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4392488" cy="171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78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2735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400" b="1" dirty="0" smtClean="0"/>
              <a:t>5.     </a:t>
            </a:r>
            <a:r>
              <a:rPr lang="zh-CN" altLang="zh-CN" sz="1400" dirty="0" smtClean="0"/>
              <a:t>出现</a:t>
            </a:r>
            <a:r>
              <a:rPr lang="zh-CN" altLang="zh-CN" sz="1400" dirty="0"/>
              <a:t>“预约换单”弹出框（见下图）</a:t>
            </a:r>
            <a:r>
              <a:rPr lang="zh-CN" altLang="zh-CN" sz="1400" b="1" dirty="0"/>
              <a:t>请仔细填写信息，填妥后点“预约”</a:t>
            </a:r>
            <a:r>
              <a:rPr lang="zh-CN" altLang="zh-CN" sz="1400" b="1" dirty="0" smtClean="0"/>
              <a:t>。</a:t>
            </a:r>
            <a:endParaRPr lang="zh-CN" altLang="zh-CN" sz="1400" dirty="0"/>
          </a:p>
          <a:p>
            <a:pPr marL="0" indent="0">
              <a:buNone/>
            </a:pPr>
            <a:r>
              <a:rPr lang="en-US" altLang="zh-CN" sz="1400" b="1" dirty="0"/>
              <a:t>         </a:t>
            </a: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zh-CN" altLang="zh-CN" sz="1400" dirty="0">
                <a:solidFill>
                  <a:srgbClr val="FF0000"/>
                </a:solidFill>
              </a:rPr>
              <a:t>注意：</a:t>
            </a:r>
            <a:r>
              <a:rPr lang="en-US" altLang="zh-CN" sz="1400" dirty="0">
                <a:solidFill>
                  <a:srgbClr val="FF0000"/>
                </a:solidFill>
              </a:rPr>
              <a:t>1. </a:t>
            </a:r>
            <a:r>
              <a:rPr lang="zh-CN" altLang="zh-CN" sz="1400" dirty="0">
                <a:solidFill>
                  <a:srgbClr val="FF0000"/>
                </a:solidFill>
              </a:rPr>
              <a:t>填入的信息就是开票信息，如因贵司填制错误造成开票错误，责任风险由贵司自行承担</a:t>
            </a:r>
            <a:r>
              <a:rPr lang="zh-CN" altLang="en-US" sz="1400" dirty="0">
                <a:solidFill>
                  <a:srgbClr val="FF0000"/>
                </a:solidFill>
              </a:rPr>
              <a:t>；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>
                <a:solidFill>
                  <a:srgbClr val="FF0000"/>
                </a:solidFill>
              </a:rPr>
              <a:t>                        </a:t>
            </a:r>
            <a:r>
              <a:rPr lang="en-US" altLang="zh-CN" sz="1400" dirty="0" smtClean="0">
                <a:solidFill>
                  <a:srgbClr val="FF0000"/>
                </a:solidFill>
              </a:rPr>
              <a:t>2. </a:t>
            </a:r>
            <a:r>
              <a:rPr lang="zh-CN" altLang="zh-CN" sz="1400" dirty="0" smtClean="0">
                <a:solidFill>
                  <a:srgbClr val="FF0000"/>
                </a:solidFill>
              </a:rPr>
              <a:t>预约</a:t>
            </a:r>
            <a:r>
              <a:rPr lang="zh-CN" altLang="en-US" sz="1400" dirty="0">
                <a:solidFill>
                  <a:srgbClr val="FF0000"/>
                </a:solidFill>
              </a:rPr>
              <a:t>单</a:t>
            </a:r>
            <a:r>
              <a:rPr lang="zh-CN" altLang="zh-CN" sz="1400" dirty="0" smtClean="0">
                <a:solidFill>
                  <a:srgbClr val="FF0000"/>
                </a:solidFill>
              </a:rPr>
              <a:t>无需</a:t>
            </a:r>
            <a:r>
              <a:rPr lang="zh-CN" altLang="zh-CN" sz="1400" dirty="0">
                <a:solidFill>
                  <a:srgbClr val="FF0000"/>
                </a:solidFill>
              </a:rPr>
              <a:t>打印</a:t>
            </a:r>
            <a:r>
              <a:rPr lang="zh-CN" altLang="en-US" sz="1400" dirty="0" smtClean="0">
                <a:solidFill>
                  <a:srgbClr val="FF0000"/>
                </a:solidFill>
              </a:rPr>
              <a:t>。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altLang="zh-CN" sz="1400" b="1" dirty="0" smtClean="0"/>
              <a:t>6.        </a:t>
            </a:r>
            <a:r>
              <a:rPr lang="zh-CN" altLang="en-US" sz="1400" b="1" dirty="0" smtClean="0"/>
              <a:t>预约</a:t>
            </a:r>
            <a:r>
              <a:rPr lang="zh-CN" altLang="en-US" sz="1400" b="1" dirty="0"/>
              <a:t>成功</a:t>
            </a:r>
            <a:r>
              <a:rPr lang="zh-CN" altLang="en-US" sz="1400" dirty="0"/>
              <a:t>，</a:t>
            </a:r>
            <a:r>
              <a:rPr lang="zh-CN" altLang="en-US" sz="1400" dirty="0">
                <a:solidFill>
                  <a:srgbClr val="FF0000"/>
                </a:solidFill>
              </a:rPr>
              <a:t>弹出框会显示换单费总金额</a:t>
            </a: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428" y="4890133"/>
            <a:ext cx="4085714" cy="14401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28" y="1124744"/>
            <a:ext cx="6991248" cy="3456384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534241"/>
            <a:ext cx="2895600" cy="365125"/>
          </a:xfrm>
        </p:spPr>
        <p:txBody>
          <a:bodyPr/>
          <a:lstStyle/>
          <a:p>
            <a:r>
              <a:rPr lang="en-US" altLang="zh-CN" dirty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49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57552"/>
          </a:xfrm>
        </p:spPr>
        <p:txBody>
          <a:bodyPr>
            <a:normAutofit fontScale="90000"/>
          </a:bodyPr>
          <a:lstStyle/>
          <a:p>
            <a:r>
              <a:rPr lang="zh-CN" altLang="en-US" sz="35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电子发票</a:t>
            </a:r>
            <a:endParaRPr lang="zh-CN" altLang="en-US" sz="35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036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zh-CN" altLang="en-US" sz="1600" b="1" dirty="0" smtClean="0">
                <a:solidFill>
                  <a:schemeClr val="tx1"/>
                </a:solidFill>
              </a:rPr>
              <a:t>“转账水单”请发送至我司财务部邮箱</a:t>
            </a:r>
            <a:r>
              <a:rPr lang="en-US" altLang="zh-CN" sz="1600" u="sng" dirty="0" smtClean="0">
                <a:solidFill>
                  <a:srgbClr val="FF0000"/>
                </a:solidFill>
              </a:rPr>
              <a:t>uaacc@unitrans-agency.com</a:t>
            </a:r>
            <a:r>
              <a:rPr lang="zh-CN" altLang="en-US" sz="1600" u="sng" dirty="0" smtClean="0">
                <a:solidFill>
                  <a:srgbClr val="FF0000"/>
                </a:solidFill>
              </a:rPr>
              <a:t>（</a:t>
            </a:r>
            <a:r>
              <a:rPr lang="zh-CN" altLang="en-US" sz="1600" u="sng" dirty="0">
                <a:solidFill>
                  <a:srgbClr val="FF0000"/>
                </a:solidFill>
              </a:rPr>
              <a:t>标明</a:t>
            </a:r>
            <a:r>
              <a:rPr lang="zh-CN" altLang="en-US" sz="1600" u="sng" dirty="0" smtClean="0">
                <a:solidFill>
                  <a:srgbClr val="FF0000"/>
                </a:solidFill>
              </a:rPr>
              <a:t>提单号</a:t>
            </a:r>
            <a:r>
              <a:rPr lang="en-US" altLang="zh-CN" sz="1600" u="sng" dirty="0" smtClean="0">
                <a:solidFill>
                  <a:srgbClr val="FF0000"/>
                </a:solidFill>
              </a:rPr>
              <a:t>+</a:t>
            </a:r>
            <a:r>
              <a:rPr lang="zh-CN" altLang="en-US" sz="1600" u="sng" dirty="0" smtClean="0">
                <a:solidFill>
                  <a:srgbClr val="FF0000"/>
                </a:solidFill>
              </a:rPr>
              <a:t>开票信息）</a:t>
            </a:r>
            <a:endParaRPr lang="en-US" altLang="zh-CN" sz="1600" u="sng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altLang="zh-CN" sz="1400" dirty="0" smtClean="0">
                <a:solidFill>
                  <a:srgbClr val="FF0000"/>
                </a:solidFill>
              </a:rPr>
              <a:t>               </a:t>
            </a:r>
          </a:p>
          <a:p>
            <a:pPr marL="0" lvl="0" indent="0">
              <a:buNone/>
            </a:pPr>
            <a:r>
              <a:rPr lang="en-US" altLang="zh-CN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如果财务推送的第一遍发票没有收到，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</a:t>
            </a:r>
            <a:r>
              <a:rPr lang="zh-CN" alt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按以下办法自行下载</a:t>
            </a:r>
            <a:endParaRPr lang="zh-CN" altLang="zh-CN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1400" dirty="0" smtClean="0"/>
              <a:t> </a:t>
            </a:r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zh-CN" altLang="zh-CN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2" y="1969066"/>
            <a:ext cx="8223198" cy="4176464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00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1220</Words>
  <Application>Microsoft Office PowerPoint</Application>
  <PresentationFormat>全屏显示(4:3)</PresentationFormat>
  <Paragraphs>252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宋体</vt:lpstr>
      <vt:lpstr>Agency FB</vt:lpstr>
      <vt:lpstr>Arial</vt:lpstr>
      <vt:lpstr>Arial Black</vt:lpstr>
      <vt:lpstr>Calibri</vt:lpstr>
      <vt:lpstr>Times New Roman</vt:lpstr>
      <vt:lpstr>Office 主题​​</vt:lpstr>
      <vt:lpstr>进口换单网上预约流程及注意事项 （2021.12.20更新）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电子发票</vt:lpstr>
      <vt:lpstr>PowerPoint 演示文稿</vt:lpstr>
      <vt:lpstr>PowerPoint 演示文稿</vt:lpstr>
      <vt:lpstr>PowerPoint 演示文稿</vt:lpstr>
      <vt:lpstr>PowerPoint 演示文稿</vt:lpstr>
      <vt:lpstr>注意事项 (希望各位客户能仔细阅读)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进口换单网上预约流程及注意事项</dc:title>
  <dc:creator>Yuan ShaoJun(Connie)/CCL-Shipping Agency Dept</dc:creator>
  <cp:lastModifiedBy>Yuan ShaoJun(Connie)/UA(SHA)-Shipping Agency Dept</cp:lastModifiedBy>
  <cp:revision>92</cp:revision>
  <dcterms:created xsi:type="dcterms:W3CDTF">2019-04-18T06:42:18Z</dcterms:created>
  <dcterms:modified xsi:type="dcterms:W3CDTF">2022-03-28T03:17:20Z</dcterms:modified>
</cp:coreProperties>
</file>